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88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0" autoAdjust="0"/>
  </p:normalViewPr>
  <p:slideViewPr>
    <p:cSldViewPr>
      <p:cViewPr varScale="1">
        <p:scale>
          <a:sx n="63" d="100"/>
          <a:sy n="63" d="100"/>
        </p:scale>
        <p:origin x="-136" y="-3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1pPr>
            <a:lvl2pPr marR="0" lvl="1"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1pPr>
            <a:lvl2pPr marR="0" lvl="1"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1pPr>
            <a:lvl2pPr marL="914400" marR="0" lvl="1"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2pPr>
            <a:lvl3pPr marL="1371600" marR="0" lvl="2"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3pPr>
            <a:lvl4pPr marL="1828800" marR="0" lvl="3"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4pPr>
            <a:lvl5pPr marL="2286000" marR="0" lvl="4"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5pPr>
            <a:lvl6pPr marL="2743200" marR="0" lvl="5"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6pPr>
            <a:lvl7pPr marL="3200400" marR="0" lvl="6"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7pPr>
            <a:lvl8pPr marL="3657600" marR="0" lvl="7"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8pPr>
            <a:lvl9pPr marL="4114800" marR="0" lvl="8" indent="-228600" algn="l" rtl="0">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1400"/>
              <a:buFont typeface="Source Sans Pro"/>
              <a:buNone/>
              <a:defRPr sz="1200" b="0" i="0" u="none" strike="noStrike" cap="none">
                <a:solidFill>
                  <a:schemeClr val="dk1"/>
                </a:solidFill>
                <a:latin typeface="Source Sans Pro"/>
                <a:ea typeface="Source Sans Pro"/>
                <a:cs typeface="Source Sans Pro"/>
                <a:sym typeface="Source Sans Pro"/>
              </a:defRPr>
            </a:lvl1pPr>
            <a:lvl2pPr marR="0" lvl="1"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2pPr>
            <a:lvl3pPr marR="0" lvl="2"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3pPr>
            <a:lvl4pPr marR="0" lvl="3"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4pPr>
            <a:lvl5pPr marR="0" lvl="4"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5pPr>
            <a:lvl6pPr marR="0" lvl="5"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6pPr>
            <a:lvl7pPr marR="0" lvl="6"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7pPr>
            <a:lvl8pPr marR="0" lvl="7"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8pPr>
            <a:lvl9pPr marR="0" lvl="8" algn="l" rtl="0">
              <a:lnSpc>
                <a:spcPct val="100000"/>
              </a:lnSpc>
              <a:spcBef>
                <a:spcPts val="0"/>
              </a:spcBef>
              <a:spcAft>
                <a:spcPts val="0"/>
              </a:spcAft>
              <a:buClr>
                <a:schemeClr val="dk1"/>
              </a:buClr>
              <a:buSzPts val="1400"/>
              <a:buFont typeface="Source Sans Pro"/>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Source Sans Pro"/>
              <a:buNone/>
            </a:pPr>
            <a:fld id="{00000000-1234-1234-1234-123412341234}" type="slidenum">
              <a:rPr lang="en-US" sz="1200" b="0" i="0" u="none" strike="noStrike" cap="none">
                <a:solidFill>
                  <a:schemeClr val="dk1"/>
                </a:solidFill>
                <a:latin typeface="Source Sans Pro"/>
                <a:ea typeface="Source Sans Pro"/>
                <a:cs typeface="Source Sans Pro"/>
                <a:sym typeface="Source Sans Pro"/>
              </a:rPr>
              <a:pPr marL="0" marR="0" lvl="0" indent="0" algn="r" rtl="0">
                <a:lnSpc>
                  <a:spcPct val="100000"/>
                </a:lnSpc>
                <a:spcBef>
                  <a:spcPts val="0"/>
                </a:spcBef>
                <a:spcAft>
                  <a:spcPts val="0"/>
                </a:spcAft>
                <a:buClr>
                  <a:schemeClr val="dk1"/>
                </a:buClr>
                <a:buSzPts val="1200"/>
                <a:buFont typeface="Source Sans Pro"/>
                <a:buNone/>
              </a:pPr>
              <a:t>‹#›</a:t>
            </a:fld>
            <a:endParaRPr/>
          </a:p>
        </p:txBody>
      </p:sp>
    </p:spTree>
    <p:extLst>
      <p:ext uri="{BB962C8B-B14F-4D97-AF65-F5344CB8AC3E}">
        <p14:creationId xmlns:p14="http://schemas.microsoft.com/office/powerpoint/2010/main" val="363044374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89" name="Shape 8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Source Sans Pro"/>
              <a:buNone/>
            </a:pPr>
            <a:fld id="{00000000-1234-1234-1234-123412341234}" type="slidenum">
              <a:rPr lang="en-US" sz="1200" b="0" i="0" u="none" strike="noStrike" cap="none">
                <a:solidFill>
                  <a:schemeClr val="dk1"/>
                </a:solidFill>
                <a:latin typeface="Source Sans Pro"/>
                <a:ea typeface="Source Sans Pro"/>
                <a:cs typeface="Source Sans Pro"/>
                <a:sym typeface="Source Sans Pro"/>
              </a:rPr>
              <a:pPr marL="0" marR="0" lvl="0" indent="0" algn="r" rtl="0">
                <a:lnSpc>
                  <a:spcPct val="100000"/>
                </a:lnSpc>
                <a:spcBef>
                  <a:spcPts val="0"/>
                </a:spcBef>
                <a:spcAft>
                  <a:spcPts val="0"/>
                </a:spcAft>
                <a:buClr>
                  <a:schemeClr val="dk1"/>
                </a:buClr>
                <a:buSzPts val="1200"/>
                <a:buFont typeface="Source Sans Pro"/>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49" name="Shape 1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55" name="Shape 15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67" name="Shape 16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79" name="Shape 17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85" name="Shape 1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91" name="Shape 19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97" name="Shape 19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203" name="Shape 2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96" name="Shape 96"/>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Source Sans Pro"/>
              <a:buNone/>
            </a:pPr>
            <a:fld id="{00000000-1234-1234-1234-123412341234}" type="slidenum">
              <a:rPr lang="en-US" sz="1200" b="0" i="0" u="none" strike="noStrike" cap="none">
                <a:solidFill>
                  <a:schemeClr val="dk1"/>
                </a:solidFill>
                <a:latin typeface="Source Sans Pro"/>
                <a:ea typeface="Source Sans Pro"/>
                <a:cs typeface="Source Sans Pro"/>
                <a:sym typeface="Source Sans Pro"/>
              </a:rPr>
              <a:pPr marL="0" marR="0" lvl="0" indent="0" algn="r" rtl="0">
                <a:lnSpc>
                  <a:spcPct val="100000"/>
                </a:lnSpc>
                <a:spcBef>
                  <a:spcPts val="0"/>
                </a:spcBef>
                <a:spcAft>
                  <a:spcPts val="0"/>
                </a:spcAft>
                <a:buClr>
                  <a:schemeClr val="dk1"/>
                </a:buClr>
                <a:buSzPts val="1200"/>
                <a:buFont typeface="Source Sans Pro"/>
                <a:buNone/>
              </a:p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215" name="Shape 21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221" name="Shape 22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227" name="Shape 22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07" name="Shape 10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13" name="Shape 11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19" name="Shape 1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25" name="Shape 1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31" name="Shape 13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Source Sans Pro"/>
              <a:buNone/>
            </a:pPr>
            <a:endParaRPr sz="1200" b="0" i="0" u="none" strike="noStrike" cap="none">
              <a:solidFill>
                <a:schemeClr val="dk1"/>
              </a:solidFill>
              <a:latin typeface="Source Sans Pro"/>
              <a:ea typeface="Source Sans Pro"/>
              <a:cs typeface="Source Sans Pro"/>
              <a:sym typeface="Source Sans Pro"/>
            </a:endParaRPr>
          </a:p>
        </p:txBody>
      </p:sp>
      <p:sp>
        <p:nvSpPr>
          <p:cNvPr id="137" name="Shape 1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JM"/>
          </a:p>
        </p:txBody>
      </p:sp>
      <p:sp>
        <p:nvSpPr>
          <p:cNvPr id="19" name="Footer Placeholder 18"/>
          <p:cNvSpPr>
            <a:spLocks noGrp="1"/>
          </p:cNvSpPr>
          <p:nvPr>
            <p:ph type="ftr" sz="quarter" idx="11"/>
          </p:nvPr>
        </p:nvSpPr>
        <p:spPr/>
        <p:txBody>
          <a:bodyPr/>
          <a:lstStyle/>
          <a:p>
            <a:endParaRPr lang="en-JM"/>
          </a:p>
        </p:txBody>
      </p:sp>
      <p:sp>
        <p:nvSpPr>
          <p:cNvPr id="27" name="Slide Number Placeholder 26"/>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Tree>
  </p:cSld>
  <p:clrMapOvr>
    <a:masterClrMapping/>
  </p:clrMapOvr>
  <p:transition xmlns:p14="http://schemas.microsoft.com/office/powerpoint/2010/mai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a:xfrm>
            <a:off x="10769600" y="6356351"/>
            <a:ext cx="812800" cy="365125"/>
          </a:xfrm>
        </p:spPr>
        <p:txBody>
          <a:body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xmlns:p14="http://schemas.microsoft.com/office/powerpoint/2010/main" spd="med">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JM"/>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JM"/>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marR="0" lvl="0" indent="0" algn="ctr" rtl="0">
              <a:lnSpc>
                <a:spcPct val="100000"/>
              </a:lnSpc>
              <a:spcBef>
                <a:spcPts val="0"/>
              </a:spcBef>
              <a:spcAft>
                <a:spcPts val="0"/>
              </a:spcAft>
              <a:buClr>
                <a:schemeClr val="lt1"/>
              </a:buClr>
              <a:buSzPts val="1800"/>
              <a:buFont typeface="Calibri"/>
              <a:buNone/>
            </a:pPr>
            <a:fld id="{00000000-1234-1234-1234-123412341234}" type="slidenum">
              <a:rPr lang="en-US" sz="1800" b="0" i="0" u="none" strike="noStrike" cap="none" smtClean="0">
                <a:solidFill>
                  <a:schemeClr val="lt1"/>
                </a:solidFill>
                <a:latin typeface="Calibri"/>
                <a:ea typeface="Calibri"/>
                <a:cs typeface="Calibri"/>
                <a:sym typeface="Calibri"/>
              </a:rPr>
              <a:pPr marL="0" marR="0" lvl="0" indent="0" algn="ctr" rtl="0">
                <a:lnSpc>
                  <a:spcPct val="100000"/>
                </a:lnSpc>
                <a:spcBef>
                  <a:spcPts val="0"/>
                </a:spcBef>
                <a:spcAft>
                  <a:spcPts val="0"/>
                </a:spcAft>
                <a:buClr>
                  <a:schemeClr val="lt1"/>
                </a:buClr>
                <a:buSzPts val="1800"/>
                <a:buFont typeface="Calibri"/>
                <a:buNone/>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xmlns:p14="http://schemas.microsoft.com/office/powerpoint/2010/main" spd="med">
    <p:fade thruBlk="1"/>
  </p:transition>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Shape 92"/>
          <p:cNvSpPr txBox="1">
            <a:spLocks noGrp="1"/>
          </p:cNvSpPr>
          <p:nvPr>
            <p:ph type="ctrTitle"/>
          </p:nvPr>
        </p:nvSpPr>
        <p:spPr>
          <a:xfrm>
            <a:off x="2166910" y="2857496"/>
            <a:ext cx="8229600" cy="1894362"/>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SzPts val="6600"/>
              <a:buFont typeface="Calibri"/>
              <a:buNone/>
            </a:pPr>
            <a:r>
              <a:rPr lang="en-US" sz="8800" b="0" i="0" u="none" strike="noStrike" cap="none" dirty="0">
                <a:latin typeface="Calibri"/>
                <a:ea typeface="Calibri"/>
                <a:cs typeface="Calibri"/>
                <a:sym typeface="Calibri"/>
              </a:rPr>
              <a:t>Government and Governance</a:t>
            </a:r>
            <a:endParaRPr sz="8800"/>
          </a:p>
        </p:txBody>
      </p:sp>
      <p:sp>
        <p:nvSpPr>
          <p:cNvPr id="91" name="Shape 91"/>
          <p:cNvSpPr txBox="1">
            <a:spLocks noGrp="1"/>
          </p:cNvSpPr>
          <p:nvPr>
            <p:ph type="subTitle" idx="1"/>
          </p:nvPr>
        </p:nvSpPr>
        <p:spPr>
          <a:xfrm>
            <a:off x="738151" y="4357698"/>
            <a:ext cx="8615680" cy="1767385"/>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accent1"/>
              </a:buClr>
              <a:buSzPts val="2325"/>
              <a:buFont typeface="Arial"/>
              <a:buNone/>
            </a:pPr>
            <a:endParaRPr dirty="0"/>
          </a:p>
          <a:p>
            <a:pPr marL="0" marR="0" lvl="0" indent="0" algn="ctr" rtl="0">
              <a:lnSpc>
                <a:spcPct val="80000"/>
              </a:lnSpc>
              <a:spcBef>
                <a:spcPts val="279"/>
              </a:spcBef>
              <a:spcAft>
                <a:spcPts val="0"/>
              </a:spcAft>
              <a:buClr>
                <a:schemeClr val="accent1"/>
              </a:buClr>
              <a:buSzPts val="1395"/>
              <a:buFont typeface="Arial"/>
              <a:buNone/>
            </a:pPr>
            <a:endParaRPr sz="1800" b="1" i="0" u="none" strike="noStrike" cap="none" dirty="0">
              <a:solidFill>
                <a:srgbClr val="FFFF00"/>
              </a:solidFill>
              <a:latin typeface="Rockwell Extra Bold" pitchFamily="18" charset="0"/>
              <a:ea typeface="Calibri"/>
              <a:cs typeface="Calibri"/>
              <a:sym typeface="Calibri"/>
            </a:endParaRPr>
          </a:p>
          <a:p>
            <a:pPr marL="0" marR="0" lvl="0" indent="0" algn="ctr" rtl="0">
              <a:lnSpc>
                <a:spcPct val="80000"/>
              </a:lnSpc>
              <a:spcBef>
                <a:spcPts val="279"/>
              </a:spcBef>
              <a:spcAft>
                <a:spcPts val="0"/>
              </a:spcAft>
              <a:buClr>
                <a:schemeClr val="accent1"/>
              </a:buClr>
              <a:buSzPts val="1395"/>
              <a:buFont typeface="Arial"/>
              <a:buNone/>
            </a:pPr>
            <a:r>
              <a:rPr lang="en-JM" sz="2000" b="1" dirty="0">
                <a:solidFill>
                  <a:srgbClr val="FFFF00"/>
                </a:solidFill>
                <a:latin typeface="Rockwell Extra Bold" pitchFamily="18" charset="0"/>
                <a:ea typeface="Calibri"/>
                <a:cs typeface="Calibri"/>
                <a:sym typeface="Calibri"/>
              </a:rPr>
              <a:t>Youth</a:t>
            </a:r>
            <a:r>
              <a:rPr lang="en-JM" sz="1800" b="1" dirty="0">
                <a:solidFill>
                  <a:srgbClr val="FFFF00"/>
                </a:solidFill>
                <a:latin typeface="Rockwell Extra Bold" pitchFamily="18" charset="0"/>
                <a:ea typeface="Calibri"/>
                <a:cs typeface="Calibri"/>
                <a:sym typeface="Calibri"/>
              </a:rPr>
              <a:t> Empowerment through Dialogue: #</a:t>
            </a:r>
            <a:r>
              <a:rPr lang="en-JM" sz="1800" b="1" dirty="0" err="1">
                <a:solidFill>
                  <a:srgbClr val="FFFF00"/>
                </a:solidFill>
                <a:latin typeface="Rockwell Extra Bold" pitchFamily="18" charset="0"/>
                <a:ea typeface="Calibri"/>
                <a:cs typeface="Calibri"/>
                <a:sym typeface="Calibri"/>
              </a:rPr>
              <a:t>YoutFiChat</a:t>
            </a:r>
            <a:r>
              <a:rPr lang="en-JM" sz="1800" b="1" dirty="0">
                <a:solidFill>
                  <a:srgbClr val="FFFF00"/>
                </a:solidFill>
                <a:latin typeface="Rockwell Extra Bold" pitchFamily="18" charset="0"/>
                <a:ea typeface="Calibri"/>
                <a:cs typeface="Calibri"/>
                <a:sym typeface="Calibri"/>
              </a:rPr>
              <a:t>  </a:t>
            </a:r>
            <a:endParaRPr sz="1800" b="1" i="0" u="none" strike="noStrike" cap="none" dirty="0">
              <a:solidFill>
                <a:srgbClr val="FFFF00"/>
              </a:solidFill>
              <a:latin typeface="Rockwell Extra Bold" pitchFamily="18" charset="0"/>
              <a:ea typeface="Calibri"/>
              <a:cs typeface="Calibri"/>
              <a:sym typeface="Calibri"/>
            </a:endParaRPr>
          </a:p>
        </p:txBody>
      </p:sp>
      <p:pic>
        <p:nvPicPr>
          <p:cNvPr id="4" name="image01.png" descr="OFFICIAL-LOGO.png"/>
          <p:cNvPicPr/>
          <p:nvPr/>
        </p:nvPicPr>
        <p:blipFill>
          <a:blip r:embed="rId3"/>
          <a:srcRect/>
          <a:stretch>
            <a:fillRect/>
          </a:stretch>
        </p:blipFill>
        <p:spPr>
          <a:xfrm>
            <a:off x="10396510" y="5712274"/>
            <a:ext cx="1512167" cy="1086985"/>
          </a:xfrm>
          <a:prstGeom prst="rect">
            <a:avLst/>
          </a:prstGeom>
          <a:ln/>
        </p:spPr>
      </p:pic>
      <p:pic>
        <p:nvPicPr>
          <p:cNvPr id="3" name="Picture 2">
            <a:extLst>
              <a:ext uri="{FF2B5EF4-FFF2-40B4-BE49-F238E27FC236}">
                <a16:creationId xmlns:a16="http://schemas.microsoft.com/office/drawing/2014/main" xmlns="" id="{0D447E95-7BF8-4B89-A334-71A4808C2E7B}"/>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2" name="Shape 152"/>
          <p:cNvSpPr txBox="1">
            <a:spLocks noGrp="1"/>
          </p:cNvSpPr>
          <p:nvPr>
            <p:ph type="title"/>
          </p:nvPr>
        </p:nvSpPr>
        <p:spPr>
          <a:xfrm>
            <a:off x="595275" y="857232"/>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endParaRPr/>
          </a:p>
        </p:txBody>
      </p:sp>
      <p:sp>
        <p:nvSpPr>
          <p:cNvPr id="151" name="Shape 151"/>
          <p:cNvSpPr txBox="1">
            <a:spLocks noGrp="1"/>
          </p:cNvSpPr>
          <p:nvPr>
            <p:ph idx="1"/>
          </p:nvPr>
        </p:nvSpPr>
        <p:spPr>
          <a:xfrm>
            <a:off x="595276" y="2143120"/>
            <a:ext cx="10540621" cy="522026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400"/>
              <a:buNone/>
            </a:pPr>
            <a:r>
              <a:rPr lang="en-US" sz="2400" b="1" i="0" u="none" strike="noStrike" cap="none" dirty="0">
                <a:solidFill>
                  <a:srgbClr val="333333"/>
                </a:solidFill>
                <a:latin typeface="+mj-lt"/>
                <a:ea typeface="Arial"/>
                <a:cs typeface="Arial"/>
                <a:sym typeface="Arial"/>
              </a:rPr>
              <a:t>RESPONSIBILITIES OF MP AS REPRESENTATIVE…contd.</a:t>
            </a:r>
            <a:endParaRPr dirty="0">
              <a:latin typeface="+mj-lt"/>
            </a:endParaRPr>
          </a:p>
          <a:p>
            <a:pPr marL="457200" marR="0" lvl="0" indent="-457200" algn="just" rtl="0">
              <a:lnSpc>
                <a:spcPct val="100000"/>
              </a:lnSpc>
              <a:spcBef>
                <a:spcPts val="0"/>
              </a:spcBef>
              <a:spcAft>
                <a:spcPts val="0"/>
              </a:spcAft>
              <a:buClr>
                <a:schemeClr val="accent1"/>
              </a:buClr>
              <a:buSzPts val="2800"/>
              <a:buNone/>
            </a:pPr>
            <a:r>
              <a:rPr lang="en-US" sz="2800" b="0" i="0" u="none" strike="noStrike" cap="none" dirty="0">
                <a:solidFill>
                  <a:srgbClr val="333333"/>
                </a:solidFill>
                <a:latin typeface="+mj-lt"/>
                <a:ea typeface="Arial"/>
                <a:cs typeface="Arial"/>
                <a:sym typeface="Arial"/>
              </a:rPr>
              <a:t>Guided by the core values identified in VISION 2030, represent the best ideals of Jamaicans including, but not limited to:</a:t>
            </a:r>
            <a:endParaRPr dirty="0">
              <a:latin typeface="+mj-lt"/>
            </a:endParaRPr>
          </a:p>
          <a:p>
            <a:pPr marL="742950" marR="0" lvl="1" indent="-285750" algn="just" rtl="0">
              <a:lnSpc>
                <a:spcPct val="115000"/>
              </a:lnSpc>
              <a:spcBef>
                <a:spcPts val="0"/>
              </a:spcBef>
              <a:spcAft>
                <a:spcPts val="0"/>
              </a:spcAft>
              <a:buClr>
                <a:schemeClr val="accent2"/>
              </a:buClr>
              <a:buSzPts val="2800"/>
              <a:buFont typeface="Calibri"/>
              <a:buAutoNum type="alphaLcPeriod"/>
            </a:pPr>
            <a:r>
              <a:rPr lang="en-US" sz="2800" b="0" i="0" u="none" strike="noStrike" cap="none" dirty="0">
                <a:solidFill>
                  <a:srgbClr val="333333"/>
                </a:solidFill>
                <a:latin typeface="+mj-lt"/>
                <a:ea typeface="Arial"/>
                <a:cs typeface="Arial"/>
                <a:sym typeface="Arial"/>
              </a:rPr>
              <a:t>avoiding behavior that brings the Constituency and members of the Constituency into disrepute; </a:t>
            </a:r>
            <a:endParaRPr dirty="0">
              <a:latin typeface="+mj-lt"/>
            </a:endParaRPr>
          </a:p>
          <a:p>
            <a:pPr marL="742950" marR="0" lvl="1" indent="-285750" algn="just" rtl="0">
              <a:lnSpc>
                <a:spcPct val="115000"/>
              </a:lnSpc>
              <a:spcBef>
                <a:spcPts val="0"/>
              </a:spcBef>
              <a:spcAft>
                <a:spcPts val="0"/>
              </a:spcAft>
              <a:buClr>
                <a:schemeClr val="accent2"/>
              </a:buClr>
              <a:buSzPts val="2800"/>
              <a:buFont typeface="Calibri"/>
              <a:buAutoNum type="alphaLcPeriod"/>
            </a:pPr>
            <a:r>
              <a:rPr lang="en-US" sz="2800" b="0" i="0" u="none" strike="noStrike" cap="none" dirty="0">
                <a:solidFill>
                  <a:schemeClr val="dk1"/>
                </a:solidFill>
                <a:latin typeface="+mj-lt"/>
                <a:ea typeface="Arial"/>
                <a:cs typeface="Arial"/>
                <a:sym typeface="Arial"/>
              </a:rPr>
              <a:t>collaborating with all </a:t>
            </a:r>
            <a:r>
              <a:rPr lang="en-US" sz="2800" b="0" i="0" u="none" strike="noStrike" cap="none" dirty="0">
                <a:solidFill>
                  <a:srgbClr val="333333"/>
                </a:solidFill>
                <a:latin typeface="+mj-lt"/>
                <a:ea typeface="Arial"/>
                <a:cs typeface="Arial"/>
                <a:sym typeface="Arial"/>
              </a:rPr>
              <a:t>Constituents</a:t>
            </a:r>
            <a:r>
              <a:rPr lang="en-US" sz="2800" b="0" i="0" u="none" strike="noStrike" cap="none" dirty="0">
                <a:solidFill>
                  <a:schemeClr val="dk1"/>
                </a:solidFill>
                <a:latin typeface="+mj-lt"/>
                <a:ea typeface="Arial"/>
                <a:cs typeface="Arial"/>
                <a:sym typeface="Arial"/>
              </a:rPr>
              <a:t> in a non-partisan manner in addressing the affairs of the Constituency; and</a:t>
            </a:r>
            <a:endParaRPr dirty="0">
              <a:latin typeface="+mj-lt"/>
            </a:endParaRPr>
          </a:p>
          <a:p>
            <a:pPr marL="742950" marR="0" lvl="1" indent="-285750" algn="just" rtl="0">
              <a:lnSpc>
                <a:spcPct val="115000"/>
              </a:lnSpc>
              <a:spcBef>
                <a:spcPts val="0"/>
              </a:spcBef>
              <a:spcAft>
                <a:spcPts val="0"/>
              </a:spcAft>
              <a:buClr>
                <a:schemeClr val="accent2"/>
              </a:buClr>
              <a:buSzPts val="2800"/>
              <a:buFont typeface="Calibri"/>
              <a:buAutoNum type="alphaLcPeriod"/>
            </a:pPr>
            <a:r>
              <a:rPr lang="en-US" sz="2800" b="0" i="0" u="none" strike="noStrike" cap="none" dirty="0">
                <a:solidFill>
                  <a:srgbClr val="333333"/>
                </a:solidFill>
                <a:latin typeface="+mj-lt"/>
                <a:ea typeface="Arial"/>
                <a:cs typeface="Arial"/>
                <a:sym typeface="Arial"/>
              </a:rPr>
              <a:t>refraining from corrupt practices and </a:t>
            </a:r>
            <a:r>
              <a:rPr lang="en-US" sz="2800" b="0" i="0" u="none" strike="noStrike" cap="none" dirty="0" err="1">
                <a:solidFill>
                  <a:srgbClr val="333333"/>
                </a:solidFill>
                <a:latin typeface="+mj-lt"/>
                <a:ea typeface="Arial"/>
                <a:cs typeface="Arial"/>
                <a:sym typeface="Arial"/>
              </a:rPr>
              <a:t>behaviour</a:t>
            </a:r>
            <a:r>
              <a:rPr lang="en-US" sz="2800" b="0" i="0" u="none" strike="noStrike" cap="none" dirty="0">
                <a:solidFill>
                  <a:srgbClr val="333333"/>
                </a:solidFill>
                <a:latin typeface="+mj-lt"/>
                <a:ea typeface="Arial"/>
                <a:cs typeface="Arial"/>
                <a:sym typeface="Arial"/>
              </a:rPr>
              <a:t>.</a:t>
            </a:r>
            <a:endParaRPr dirty="0">
              <a:latin typeface="+mj-lt"/>
            </a:endParaRPr>
          </a:p>
        </p:txBody>
      </p:sp>
      <p:pic>
        <p:nvPicPr>
          <p:cNvPr id="5" name="image01.png" descr="OFFICIAL-LOGO.png">
            <a:extLst>
              <a:ext uri="{FF2B5EF4-FFF2-40B4-BE49-F238E27FC236}">
                <a16:creationId xmlns:a16="http://schemas.microsoft.com/office/drawing/2014/main" xmlns="" id="{22793E18-4A20-4C3C-AA52-8D6337C831ED}"/>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D58FB3EE-90F7-4DE9-83DA-F6977F100528}"/>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8" name="Shape 15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333333"/>
              </a:buClr>
              <a:buSzPts val="4800"/>
              <a:buFont typeface="Arial"/>
              <a:buNone/>
            </a:pPr>
            <a:r>
              <a:rPr lang="en-US" sz="4400" b="1" i="0" u="none" strike="noStrike" cap="none">
                <a:solidFill>
                  <a:srgbClr val="333333"/>
                </a:solidFill>
                <a:latin typeface="Arial"/>
                <a:ea typeface="Arial"/>
                <a:cs typeface="Arial"/>
                <a:sym typeface="Arial"/>
              </a:rPr>
              <a:t/>
            </a:r>
            <a:br>
              <a:rPr lang="en-US" sz="4400" b="1" i="0" u="none" strike="noStrike" cap="none">
                <a:solidFill>
                  <a:srgbClr val="333333"/>
                </a:solidFill>
                <a:latin typeface="Arial"/>
                <a:ea typeface="Arial"/>
                <a:cs typeface="Arial"/>
                <a:sym typeface="Arial"/>
              </a:rPr>
            </a:br>
            <a:r>
              <a:rPr lang="en-US" sz="4400" b="1" i="0" u="none" strike="noStrike" cap="none">
                <a:solidFill>
                  <a:srgbClr val="333333"/>
                </a:solidFill>
                <a:latin typeface="Arial"/>
                <a:ea typeface="Arial"/>
                <a:cs typeface="Arial"/>
                <a:sym typeface="Arial"/>
              </a:rPr>
              <a:t>RESPONSIBILITIES OF COUNCILLOR</a:t>
            </a:r>
            <a:r>
              <a:rPr lang="en-US" sz="4800" b="1" i="0" u="none" strike="noStrike" cap="none">
                <a:solidFill>
                  <a:srgbClr val="333333"/>
                </a:solidFill>
                <a:latin typeface="Arial"/>
                <a:ea typeface="Arial"/>
                <a:cs typeface="Arial"/>
                <a:sym typeface="Arial"/>
              </a:rPr>
              <a:t/>
            </a:r>
            <a:br>
              <a:rPr lang="en-US" sz="4800" b="1" i="0" u="none" strike="noStrike" cap="none">
                <a:solidFill>
                  <a:srgbClr val="333333"/>
                </a:solidFill>
                <a:latin typeface="Arial"/>
                <a:ea typeface="Arial"/>
                <a:cs typeface="Arial"/>
                <a:sym typeface="Arial"/>
              </a:rPr>
            </a:br>
            <a:endParaRPr/>
          </a:p>
        </p:txBody>
      </p:sp>
      <p:sp>
        <p:nvSpPr>
          <p:cNvPr id="157" name="Shape 157"/>
          <p:cNvSpPr txBox="1">
            <a:spLocks noGrp="1"/>
          </p:cNvSpPr>
          <p:nvPr>
            <p:ph idx="1"/>
          </p:nvPr>
        </p:nvSpPr>
        <p:spPr>
          <a:xfrm>
            <a:off x="609600" y="1555849"/>
            <a:ext cx="10540621" cy="522026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7000"/>
              </a:lnSpc>
              <a:spcBef>
                <a:spcPts val="0"/>
              </a:spcBef>
              <a:spcAft>
                <a:spcPts val="0"/>
              </a:spcAft>
              <a:buClr>
                <a:schemeClr val="accent1"/>
              </a:buClr>
              <a:buSzPts val="3200"/>
              <a:buFont typeface="Arial"/>
              <a:buChar char="•"/>
            </a:pPr>
            <a:r>
              <a:rPr lang="en-US" sz="3200" b="0" i="0" u="none" strike="noStrike" cap="none" dirty="0">
                <a:solidFill>
                  <a:schemeClr val="dk1"/>
                </a:solidFill>
                <a:latin typeface="+mj-lt"/>
                <a:ea typeface="Times New Roman"/>
                <a:cs typeface="Times New Roman"/>
                <a:sym typeface="Times New Roman"/>
              </a:rPr>
              <a:t>Aggressively represent the concerns of the citizens of the division of a clear, well researched and articulate manner.</a:t>
            </a:r>
            <a:endParaRPr dirty="0">
              <a:latin typeface="+mj-lt"/>
            </a:endParaRPr>
          </a:p>
          <a:p>
            <a:pPr marL="342900" marR="0" lvl="0" indent="-342900" algn="l" rtl="0">
              <a:lnSpc>
                <a:spcPct val="107000"/>
              </a:lnSpc>
              <a:spcBef>
                <a:spcPts val="800"/>
              </a:spcBef>
              <a:spcAft>
                <a:spcPts val="0"/>
              </a:spcAft>
              <a:buClr>
                <a:schemeClr val="accent1"/>
              </a:buClr>
              <a:buSzPts val="3200"/>
              <a:buFont typeface="Arial"/>
              <a:buChar char="•"/>
            </a:pPr>
            <a:r>
              <a:rPr lang="en-US" sz="3200" b="0" i="0" u="none" strike="noStrike" cap="none" dirty="0">
                <a:solidFill>
                  <a:schemeClr val="dk1"/>
                </a:solidFill>
                <a:latin typeface="+mj-lt"/>
                <a:ea typeface="Times New Roman"/>
                <a:cs typeface="Times New Roman"/>
                <a:sym typeface="Times New Roman"/>
              </a:rPr>
              <a:t>Attend regular monthly meetings of the Municipal Corporation in the Parish Capital.</a:t>
            </a:r>
            <a:endParaRPr dirty="0">
              <a:latin typeface="+mj-lt"/>
            </a:endParaRPr>
          </a:p>
          <a:p>
            <a:pPr marL="342900" marR="0" lvl="0" indent="-342900" algn="l" rtl="0">
              <a:lnSpc>
                <a:spcPct val="107000"/>
              </a:lnSpc>
              <a:spcBef>
                <a:spcPts val="800"/>
              </a:spcBef>
              <a:spcAft>
                <a:spcPts val="0"/>
              </a:spcAft>
              <a:buClr>
                <a:schemeClr val="accent1"/>
              </a:buClr>
              <a:buSzPts val="3200"/>
              <a:buFont typeface="Arial"/>
              <a:buChar char="•"/>
            </a:pPr>
            <a:r>
              <a:rPr lang="en-US" sz="3200" b="0" i="0" u="none" strike="noStrike" cap="none" dirty="0">
                <a:solidFill>
                  <a:schemeClr val="dk1"/>
                </a:solidFill>
                <a:latin typeface="+mj-lt"/>
                <a:ea typeface="Times New Roman"/>
                <a:cs typeface="Times New Roman"/>
                <a:sym typeface="Times New Roman"/>
              </a:rPr>
              <a:t>Attend the Municipal Corporation's subcommittee meetings as required.</a:t>
            </a:r>
            <a:endParaRPr dirty="0">
              <a:latin typeface="+mj-lt"/>
            </a:endParaRPr>
          </a:p>
          <a:p>
            <a:pPr marL="411480" marR="0" lvl="1" indent="-93980" algn="l" rtl="0">
              <a:lnSpc>
                <a:spcPct val="100000"/>
              </a:lnSpc>
              <a:spcBef>
                <a:spcPts val="10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endParaRPr sz="1400" b="0" i="1" u="sng"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chemeClr val="accent2"/>
              </a:buClr>
              <a:buSzPts val="1400"/>
              <a:buFont typeface="Arial"/>
              <a:buNone/>
            </a:pPr>
            <a:r>
              <a:rPr lang="en-US" sz="1400" b="0" i="1" u="sng" strike="noStrike" cap="none" dirty="0">
                <a:solidFill>
                  <a:schemeClr val="dk1"/>
                </a:solidFill>
                <a:latin typeface="Times New Roman"/>
                <a:ea typeface="Times New Roman"/>
                <a:cs typeface="Times New Roman"/>
                <a:sym typeface="Times New Roman"/>
              </a:rPr>
              <a:t>Source</a:t>
            </a:r>
            <a:r>
              <a:rPr lang="en-US" sz="1400" b="0" i="1" u="none" strike="noStrike" cap="none" dirty="0">
                <a:solidFill>
                  <a:schemeClr val="dk1"/>
                </a:solidFill>
                <a:latin typeface="Times New Roman"/>
                <a:ea typeface="Times New Roman"/>
                <a:cs typeface="Times New Roman"/>
                <a:sym typeface="Times New Roman"/>
              </a:rPr>
              <a:t>: http://stcatherinepc.gov.jm/about/function-and-duties-councillor</a:t>
            </a:r>
            <a:endParaRPr dirty="0"/>
          </a:p>
          <a:p>
            <a:pPr marL="342900" marR="0" lvl="0" indent="-228600" algn="l" rtl="0">
              <a:lnSpc>
                <a:spcPct val="100000"/>
              </a:lnSpc>
              <a:spcBef>
                <a:spcPts val="1320"/>
              </a:spcBef>
              <a:spcAft>
                <a:spcPts val="0"/>
              </a:spcAft>
              <a:buClr>
                <a:schemeClr val="accent1"/>
              </a:buClr>
              <a:buSzPts val="6600"/>
              <a:buFont typeface="Arial"/>
              <a:buNone/>
            </a:pPr>
            <a:endParaRPr sz="6600" b="0" i="0" u="none" strike="noStrike" cap="none" dirty="0">
              <a:solidFill>
                <a:schemeClr val="dk1"/>
              </a:solidFill>
              <a:latin typeface="Times New Roman"/>
              <a:ea typeface="Times New Roman"/>
              <a:cs typeface="Times New Roman"/>
              <a:sym typeface="Times New Roman"/>
            </a:endParaRPr>
          </a:p>
        </p:txBody>
      </p:sp>
      <p:pic>
        <p:nvPicPr>
          <p:cNvPr id="4" name="image01.png" descr="OFFICIAL-LOGO.png">
            <a:extLst>
              <a:ext uri="{FF2B5EF4-FFF2-40B4-BE49-F238E27FC236}">
                <a16:creationId xmlns:a16="http://schemas.microsoft.com/office/drawing/2014/main" xmlns="" id="{D28F082C-A8AE-4EE5-AEA9-A01A6C5E8EDD}"/>
              </a:ext>
            </a:extLst>
          </p:cNvPr>
          <p:cNvPicPr/>
          <p:nvPr/>
        </p:nvPicPr>
        <p:blipFill>
          <a:blip r:embed="rId3"/>
          <a:srcRect/>
          <a:stretch>
            <a:fillRect/>
          </a:stretch>
        </p:blipFill>
        <p:spPr>
          <a:xfrm>
            <a:off x="10396510" y="5712274"/>
            <a:ext cx="1512167" cy="1086985"/>
          </a:xfrm>
          <a:prstGeom prst="rect">
            <a:avLst/>
          </a:prstGeom>
          <a:ln/>
        </p:spPr>
      </p:pic>
      <p:pic>
        <p:nvPicPr>
          <p:cNvPr id="5" name="Picture 4">
            <a:extLst>
              <a:ext uri="{FF2B5EF4-FFF2-40B4-BE49-F238E27FC236}">
                <a16:creationId xmlns:a16="http://schemas.microsoft.com/office/drawing/2014/main" xmlns="" id="{BE33A220-6291-42DC-8779-688D86413A4D}"/>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333333"/>
              </a:buClr>
              <a:buSzPts val="4800"/>
              <a:buFont typeface="Arial"/>
              <a:buNone/>
            </a:pPr>
            <a:r>
              <a:rPr lang="en-US" sz="4000" b="1" i="0" u="none" strike="noStrike" cap="none" dirty="0">
                <a:solidFill>
                  <a:srgbClr val="333333"/>
                </a:solidFill>
                <a:latin typeface="Arial"/>
                <a:ea typeface="Arial"/>
                <a:cs typeface="Arial"/>
                <a:sym typeface="Arial"/>
              </a:rPr>
              <a:t>RESPONSIBILITIES OF COUNCILLOR</a:t>
            </a:r>
            <a:r>
              <a:rPr lang="en-US" sz="4800" b="1" i="0" u="none" strike="noStrike" cap="none" dirty="0">
                <a:solidFill>
                  <a:srgbClr val="333333"/>
                </a:solidFill>
                <a:latin typeface="Arial"/>
                <a:ea typeface="Arial"/>
                <a:cs typeface="Arial"/>
                <a:sym typeface="Arial"/>
              </a:rPr>
              <a:t/>
            </a:r>
            <a:br>
              <a:rPr lang="en-US" sz="4800" b="1" i="0" u="none" strike="noStrike" cap="none" dirty="0">
                <a:solidFill>
                  <a:srgbClr val="333333"/>
                </a:solidFill>
                <a:latin typeface="Arial"/>
                <a:ea typeface="Arial"/>
                <a:cs typeface="Arial"/>
                <a:sym typeface="Arial"/>
              </a:rPr>
            </a:br>
            <a:endParaRPr/>
          </a:p>
        </p:txBody>
      </p:sp>
      <p:sp>
        <p:nvSpPr>
          <p:cNvPr id="169" name="Shape 169"/>
          <p:cNvSpPr txBox="1">
            <a:spLocks noGrp="1"/>
          </p:cNvSpPr>
          <p:nvPr>
            <p:ph idx="1"/>
          </p:nvPr>
        </p:nvSpPr>
        <p:spPr>
          <a:xfrm>
            <a:off x="380961" y="1000110"/>
            <a:ext cx="10203977" cy="5220267"/>
          </a:xfrm>
          <a:prstGeom prst="rect">
            <a:avLst/>
          </a:prstGeom>
          <a:noFill/>
          <a:ln>
            <a:noFill/>
          </a:ln>
        </p:spPr>
        <p:txBody>
          <a:bodyPr spcFirstLastPara="1" wrap="square" lIns="91425" tIns="45700" rIns="91425" bIns="45700" anchor="t" anchorCtr="0">
            <a:noAutofit/>
          </a:bodyPr>
          <a:lstStyle/>
          <a:p>
            <a:pPr marL="342900" marR="0" lvl="0" indent="-228600" algn="l" rtl="0">
              <a:lnSpc>
                <a:spcPct val="100000"/>
              </a:lnSpc>
              <a:spcBef>
                <a:spcPts val="0"/>
              </a:spcBef>
              <a:spcAft>
                <a:spcPts val="0"/>
              </a:spcAft>
              <a:buClr>
                <a:schemeClr val="accent1"/>
              </a:buClr>
              <a:buSzPts val="2200"/>
              <a:buNone/>
            </a:pPr>
            <a:endParaRPr lang="en-US" sz="2200" b="0" i="0" u="none" strike="noStrike" cap="none" dirty="0">
              <a:solidFill>
                <a:schemeClr val="dk1"/>
              </a:solidFill>
              <a:latin typeface="+mj-lt"/>
              <a:ea typeface="Times New Roman"/>
              <a:cs typeface="Times New Roman"/>
              <a:sym typeface="Times New Roman"/>
            </a:endParaRPr>
          </a:p>
          <a:p>
            <a:pPr marL="342900" marR="0" lvl="0" indent="-228600" algn="l" rtl="0">
              <a:lnSpc>
                <a:spcPct val="100000"/>
              </a:lnSpc>
              <a:spcBef>
                <a:spcPts val="0"/>
              </a:spcBef>
              <a:spcAft>
                <a:spcPts val="0"/>
              </a:spcAft>
              <a:buClr>
                <a:schemeClr val="accent1"/>
              </a:buClr>
              <a:buSzPts val="2200"/>
              <a:buNone/>
            </a:pPr>
            <a:r>
              <a:rPr lang="en-US" sz="2200" b="0" i="0" u="none" strike="noStrike" cap="none" dirty="0">
                <a:solidFill>
                  <a:schemeClr val="dk1"/>
                </a:solidFill>
                <a:latin typeface="+mj-lt"/>
                <a:ea typeface="Times New Roman"/>
                <a:cs typeface="Times New Roman"/>
                <a:sym typeface="Times New Roman"/>
              </a:rPr>
              <a:t>Make representations to the Municipal Corporation in all matters concerning:</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the operations of Children’s Homes for the Aged or the homeless, (Street People), to ensure their proper functioning.</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endParaRPr lang="en-US" sz="1800" b="0" i="0" u="none" strike="noStrike" cap="none" dirty="0">
              <a:solidFill>
                <a:schemeClr val="dk1"/>
              </a:solidFill>
              <a:latin typeface="+mj-lt"/>
              <a:ea typeface="Times New Roman"/>
              <a:cs typeface="Times New Roman"/>
              <a:sym typeface="Times New Roman"/>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To control Public Vending</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endParaRPr lang="en-US" sz="1800" dirty="0">
              <a:solidFill>
                <a:schemeClr val="dk1"/>
              </a:solidFill>
              <a:latin typeface="+mj-lt"/>
              <a:ea typeface="Times New Roman"/>
              <a:cs typeface="Times New Roman"/>
              <a:sym typeface="Times New Roman"/>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Ensure the equitable allocation of all funds collected by the Municipal Corporation among all Divisions in the Parish.</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endParaRPr lang="en-US" sz="1800" b="0" i="0" u="none" strike="noStrike" cap="none" dirty="0">
              <a:solidFill>
                <a:schemeClr val="dk1"/>
              </a:solidFill>
              <a:latin typeface="+mj-lt"/>
              <a:ea typeface="Times New Roman"/>
              <a:cs typeface="Times New Roman"/>
              <a:sym typeface="Times New Roman"/>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Recommend the establishment of public parking facilities.</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endParaRPr lang="en-US" sz="1800" b="0" i="0" u="none" strike="noStrike" cap="none" dirty="0">
              <a:solidFill>
                <a:schemeClr val="dk1"/>
              </a:solidFill>
              <a:latin typeface="+mj-lt"/>
              <a:ea typeface="Times New Roman"/>
              <a:cs typeface="Times New Roman"/>
              <a:sym typeface="Times New Roman"/>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Monitor the establishment and maintenance of Transportation Centers, especially in the main towns of the Parish</a:t>
            </a:r>
            <a:endParaRPr dirty="0">
              <a:latin typeface="+mj-lt"/>
            </a:endParaRPr>
          </a:p>
          <a:p>
            <a:pPr marL="411480" marR="0" lvl="1" indent="-119380" algn="l" rtl="0">
              <a:lnSpc>
                <a:spcPct val="100000"/>
              </a:lnSpc>
              <a:spcBef>
                <a:spcPts val="360"/>
              </a:spcBef>
              <a:spcAft>
                <a:spcPts val="0"/>
              </a:spcAft>
              <a:buClr>
                <a:schemeClr val="accent2"/>
              </a:buClr>
              <a:buSzPts val="1800"/>
              <a:buFont typeface="Arial"/>
              <a:buNone/>
            </a:pPr>
            <a:endParaRPr lang="en-US" sz="1800" b="0" i="0" u="none" strike="noStrike" cap="none" dirty="0">
              <a:solidFill>
                <a:schemeClr val="dk1"/>
              </a:solidFill>
              <a:latin typeface="+mj-lt"/>
              <a:ea typeface="Times New Roman"/>
              <a:cs typeface="Times New Roman"/>
              <a:sym typeface="Times New Roman"/>
            </a:endParaRPr>
          </a:p>
          <a:p>
            <a:pPr marL="411480" marR="0" lvl="1" indent="-119380" algn="l" rtl="0">
              <a:lnSpc>
                <a:spcPct val="100000"/>
              </a:lnSpc>
              <a:spcBef>
                <a:spcPts val="360"/>
              </a:spcBef>
              <a:spcAft>
                <a:spcPts val="0"/>
              </a:spcAft>
              <a:buClr>
                <a:schemeClr val="accent2"/>
              </a:buClr>
              <a:buSzPts val="1800"/>
              <a:buFont typeface="Arial"/>
              <a:buNone/>
            </a:pPr>
            <a:r>
              <a:rPr lang="en-US" sz="1800" b="0" i="0" u="none" strike="noStrike" cap="none" dirty="0">
                <a:solidFill>
                  <a:schemeClr val="dk1"/>
                </a:solidFill>
                <a:latin typeface="+mj-lt"/>
                <a:ea typeface="Times New Roman"/>
                <a:cs typeface="Times New Roman"/>
                <a:sym typeface="Times New Roman"/>
              </a:rPr>
              <a:t>	Streamline and regularize building regulations.</a:t>
            </a:r>
            <a:endParaRPr dirty="0">
              <a:latin typeface="+mj-lt"/>
            </a:endParaRPr>
          </a:p>
          <a:p>
            <a:pPr marL="411480" marR="0" lvl="1" indent="-144780" algn="l" rtl="0">
              <a:lnSpc>
                <a:spcPct val="100000"/>
              </a:lnSpc>
              <a:spcBef>
                <a:spcPts val="440"/>
              </a:spcBef>
              <a:spcAft>
                <a:spcPts val="0"/>
              </a:spcAft>
              <a:buClr>
                <a:schemeClr val="accent2"/>
              </a:buClr>
              <a:buSzPts val="2200"/>
              <a:buFont typeface="Arial"/>
              <a:buNone/>
            </a:pPr>
            <a:endParaRPr sz="2200" b="0" i="0" u="none" strike="noStrike" cap="none" dirty="0">
              <a:solidFill>
                <a:schemeClr val="dk1"/>
              </a:solidFill>
              <a:latin typeface="Times New Roman"/>
              <a:ea typeface="Times New Roman"/>
              <a:cs typeface="Times New Roman"/>
              <a:sym typeface="Times New Roman"/>
            </a:endParaRPr>
          </a:p>
          <a:p>
            <a:pPr marL="411480" marR="0" lvl="1" indent="-93980" algn="l" rtl="0">
              <a:lnSpc>
                <a:spcPct val="100000"/>
              </a:lnSpc>
              <a:spcBef>
                <a:spcPts val="280"/>
              </a:spcBef>
              <a:spcAft>
                <a:spcPts val="0"/>
              </a:spcAft>
              <a:buClr>
                <a:srgbClr val="DD8047"/>
              </a:buClr>
              <a:buSzPts val="1400"/>
              <a:buFont typeface="Arial"/>
              <a:buNone/>
            </a:pPr>
            <a:r>
              <a:rPr lang="en-US" sz="1400" b="0" i="1" u="sng" strike="noStrike" cap="none" dirty="0">
                <a:solidFill>
                  <a:srgbClr val="000000"/>
                </a:solidFill>
                <a:latin typeface="Times New Roman"/>
                <a:ea typeface="Times New Roman"/>
                <a:cs typeface="Times New Roman"/>
                <a:sym typeface="Times New Roman"/>
              </a:rPr>
              <a:t>Source</a:t>
            </a:r>
            <a:r>
              <a:rPr lang="en-US" sz="1400" b="0" i="1" u="none" strike="noStrike" cap="none" dirty="0">
                <a:solidFill>
                  <a:srgbClr val="000000"/>
                </a:solidFill>
                <a:latin typeface="Times New Roman"/>
                <a:ea typeface="Times New Roman"/>
                <a:cs typeface="Times New Roman"/>
                <a:sym typeface="Times New Roman"/>
              </a:rPr>
              <a:t>: http://stcatherinepc.gov.jm/about/function-and-duties-councillor</a:t>
            </a:r>
            <a:endParaRPr dirty="0"/>
          </a:p>
          <a:p>
            <a:pPr marL="411480" marR="0" lvl="1" indent="-144780" algn="l" rtl="0">
              <a:lnSpc>
                <a:spcPct val="100000"/>
              </a:lnSpc>
              <a:spcBef>
                <a:spcPts val="440"/>
              </a:spcBef>
              <a:spcAft>
                <a:spcPts val="0"/>
              </a:spcAft>
              <a:buClr>
                <a:schemeClr val="accent2"/>
              </a:buClr>
              <a:buSzPts val="2200"/>
              <a:buFont typeface="Arial"/>
              <a:buNone/>
            </a:pPr>
            <a:endParaRPr sz="220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100000"/>
              </a:lnSpc>
              <a:spcBef>
                <a:spcPts val="1320"/>
              </a:spcBef>
              <a:spcAft>
                <a:spcPts val="0"/>
              </a:spcAft>
              <a:buClr>
                <a:schemeClr val="accent1"/>
              </a:buClr>
              <a:buSzPts val="6600"/>
              <a:buFont typeface="Arial"/>
              <a:buNone/>
            </a:pPr>
            <a:endParaRPr sz="6600" b="0" i="0" u="none" strike="noStrike" cap="none" dirty="0">
              <a:solidFill>
                <a:schemeClr val="dk1"/>
              </a:solidFill>
              <a:latin typeface="Times New Roman"/>
              <a:ea typeface="Times New Roman"/>
              <a:cs typeface="Times New Roman"/>
              <a:sym typeface="Times New Roman"/>
            </a:endParaRPr>
          </a:p>
        </p:txBody>
      </p:sp>
      <p:pic>
        <p:nvPicPr>
          <p:cNvPr id="5" name="image01.png" descr="OFFICIAL-LOGO.png">
            <a:extLst>
              <a:ext uri="{FF2B5EF4-FFF2-40B4-BE49-F238E27FC236}">
                <a16:creationId xmlns:a16="http://schemas.microsoft.com/office/drawing/2014/main" xmlns="" id="{060137E6-E46B-4A01-997B-F24B986BC1C1}"/>
              </a:ext>
            </a:extLst>
          </p:cNvPr>
          <p:cNvPicPr/>
          <p:nvPr/>
        </p:nvPicPr>
        <p:blipFill>
          <a:blip r:embed="rId3"/>
          <a:srcRect/>
          <a:stretch>
            <a:fillRect/>
          </a:stretch>
        </p:blipFill>
        <p:spPr>
          <a:xfrm>
            <a:off x="10396510" y="5712274"/>
            <a:ext cx="1512167" cy="1086985"/>
          </a:xfrm>
          <a:prstGeom prst="rect">
            <a:avLst/>
          </a:prstGeom>
          <a:ln/>
        </p:spPr>
      </p:pic>
    </p:spTree>
  </p:cSld>
  <p:clrMapOvr>
    <a:masterClrMapping/>
  </p:clrMapOvr>
  <p:transition xmlns:p14="http://schemas.microsoft.com/office/powerpoint/2010/mai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6" name="Shape 17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Roles, Responsibilities &amp; Expectations of Elected Officials </a:t>
            </a:r>
            <a:endParaRPr/>
          </a:p>
        </p:txBody>
      </p:sp>
      <p:sp>
        <p:nvSpPr>
          <p:cNvPr id="175" name="Shape 175"/>
          <p:cNvSpPr txBox="1">
            <a:spLocks noGrp="1"/>
          </p:cNvSpPr>
          <p:nvPr>
            <p:ph idx="1"/>
          </p:nvPr>
        </p:nvSpPr>
        <p:spPr>
          <a:xfrm>
            <a:off x="609602" y="1737819"/>
            <a:ext cx="10203977" cy="503829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400"/>
              <a:buNone/>
            </a:pPr>
            <a:endParaRPr lang="en-US" sz="2400" b="1" i="0" u="none" strike="noStrike" cap="none" dirty="0">
              <a:solidFill>
                <a:srgbClr val="333333"/>
              </a:solidFill>
              <a:latin typeface="+mj-lt"/>
              <a:ea typeface="Arial"/>
              <a:cs typeface="Arial"/>
              <a:sym typeface="Arial"/>
            </a:endParaRPr>
          </a:p>
          <a:p>
            <a:pPr marL="0" marR="0" lvl="0" indent="0" algn="just" rtl="0">
              <a:lnSpc>
                <a:spcPct val="100000"/>
              </a:lnSpc>
              <a:spcBef>
                <a:spcPts val="0"/>
              </a:spcBef>
              <a:spcAft>
                <a:spcPts val="0"/>
              </a:spcAft>
              <a:buClr>
                <a:schemeClr val="accent1"/>
              </a:buClr>
              <a:buSzPts val="2400"/>
              <a:buNone/>
            </a:pPr>
            <a:r>
              <a:rPr lang="en-US" sz="2400" b="1" i="0" u="none" strike="noStrike" cap="none" dirty="0">
                <a:solidFill>
                  <a:srgbClr val="333333"/>
                </a:solidFill>
                <a:latin typeface="+mj-lt"/>
                <a:ea typeface="Arial"/>
                <a:cs typeface="Arial"/>
                <a:sym typeface="Arial"/>
              </a:rPr>
              <a:t>RESPONSIBILITIES OF COUNCILLOR</a:t>
            </a:r>
            <a:endParaRPr dirty="0">
              <a:latin typeface="+mj-lt"/>
            </a:endParaRPr>
          </a:p>
          <a:p>
            <a:pPr marL="342900" marR="0" lvl="0" indent="-342900" algn="l" rtl="0">
              <a:lnSpc>
                <a:spcPct val="107000"/>
              </a:lnSpc>
              <a:spcBef>
                <a:spcPts val="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Liaise with Agencies such as the Ministry of Social Security, NWA and JSIF and other NGOs and assist them to submit applications for projects in the community.</a:t>
            </a:r>
            <a:endParaRPr dirty="0">
              <a:latin typeface="+mj-lt"/>
            </a:endParaRPr>
          </a:p>
          <a:p>
            <a:pPr marL="342900" marR="0" lvl="0" indent="-342900" algn="l" rtl="0">
              <a:lnSpc>
                <a:spcPct val="107000"/>
              </a:lnSpc>
              <a:spcBef>
                <a:spcPts val="80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Ensure the registration of individuals who qualify as contractors with the Municipal Corporation, the NWA and National Contracts Commission (NCC)</a:t>
            </a:r>
            <a:endParaRPr dirty="0">
              <a:latin typeface="+mj-lt"/>
            </a:endParaRPr>
          </a:p>
          <a:p>
            <a:pPr marL="342900" marR="0" lvl="0" indent="-342900" algn="l" rtl="0">
              <a:lnSpc>
                <a:spcPct val="107000"/>
              </a:lnSpc>
              <a:spcBef>
                <a:spcPts val="80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Work closely with Zone Supervisors in the identifying the needs of the Division</a:t>
            </a:r>
            <a:r>
              <a:rPr lang="en-US" sz="2000" b="0" i="0" u="none" strike="noStrike" cap="none" dirty="0">
                <a:solidFill>
                  <a:schemeClr val="dk1"/>
                </a:solidFill>
                <a:latin typeface="+mj-lt"/>
                <a:ea typeface="Times New Roman"/>
                <a:cs typeface="Times New Roman"/>
                <a:sym typeface="Times New Roman"/>
              </a:rPr>
              <a:t>.</a:t>
            </a:r>
            <a:endParaRPr dirty="0">
              <a:latin typeface="+mj-lt"/>
            </a:endParaRPr>
          </a:p>
          <a:p>
            <a:pPr marL="411480" marR="0" lvl="1" indent="-93980" algn="l" rtl="0">
              <a:lnSpc>
                <a:spcPct val="100000"/>
              </a:lnSpc>
              <a:spcBef>
                <a:spcPts val="1080"/>
              </a:spcBef>
              <a:spcAft>
                <a:spcPts val="0"/>
              </a:spcAft>
              <a:buClr>
                <a:srgbClr val="DD8047"/>
              </a:buClr>
              <a:buSzPts val="1400"/>
              <a:buFont typeface="Arial"/>
              <a:buNone/>
            </a:pPr>
            <a:r>
              <a:rPr lang="en-US" sz="1400" b="0" i="1" u="sng" strike="noStrike" cap="none" dirty="0">
                <a:solidFill>
                  <a:srgbClr val="000000"/>
                </a:solidFill>
                <a:latin typeface="Times New Roman"/>
                <a:ea typeface="Times New Roman"/>
                <a:cs typeface="Times New Roman"/>
                <a:sym typeface="Times New Roman"/>
              </a:rPr>
              <a:t>Source</a:t>
            </a:r>
            <a:r>
              <a:rPr lang="en-US" sz="1400" b="0" i="1" u="none" strike="noStrike" cap="none" dirty="0">
                <a:solidFill>
                  <a:srgbClr val="000000"/>
                </a:solidFill>
                <a:latin typeface="Times New Roman"/>
                <a:ea typeface="Times New Roman"/>
                <a:cs typeface="Times New Roman"/>
                <a:sym typeface="Times New Roman"/>
              </a:rPr>
              <a:t>: http://stcatherinepc.gov.jm/about/function-and-duties-councillor</a:t>
            </a:r>
            <a:endParaRPr dirty="0"/>
          </a:p>
          <a:p>
            <a:pPr marL="0" marR="0" lvl="0" indent="0" algn="l" rtl="0">
              <a:lnSpc>
                <a:spcPct val="107000"/>
              </a:lnSpc>
              <a:spcBef>
                <a:spcPts val="0"/>
              </a:spcBef>
              <a:spcAft>
                <a:spcPts val="0"/>
              </a:spcAft>
              <a:buClr>
                <a:schemeClr val="accent1"/>
              </a:buClr>
              <a:buSzPts val="2000"/>
              <a:buFont typeface="Arial"/>
              <a:buNone/>
            </a:pPr>
            <a:endParaRPr sz="2000" b="0" i="0" u="none" strike="noStrike" cap="none" dirty="0">
              <a:solidFill>
                <a:schemeClr val="dk1"/>
              </a:solidFill>
              <a:latin typeface="Times New Roman"/>
              <a:ea typeface="Times New Roman"/>
              <a:cs typeface="Times New Roman"/>
              <a:sym typeface="Times New Roman"/>
            </a:endParaRPr>
          </a:p>
        </p:txBody>
      </p:sp>
      <p:pic>
        <p:nvPicPr>
          <p:cNvPr id="5" name="image01.png" descr="OFFICIAL-LOGO.png">
            <a:extLst>
              <a:ext uri="{FF2B5EF4-FFF2-40B4-BE49-F238E27FC236}">
                <a16:creationId xmlns:a16="http://schemas.microsoft.com/office/drawing/2014/main" xmlns="" id="{F6BED727-F9E1-4BB1-9284-9C14012A8A44}"/>
              </a:ext>
            </a:extLst>
          </p:cNvPr>
          <p:cNvPicPr/>
          <p:nvPr/>
        </p:nvPicPr>
        <p:blipFill>
          <a:blip r:embed="rId3"/>
          <a:srcRect/>
          <a:stretch>
            <a:fillRect/>
          </a:stretch>
        </p:blipFill>
        <p:spPr>
          <a:xfrm>
            <a:off x="10396510" y="5712274"/>
            <a:ext cx="1512167" cy="1086985"/>
          </a:xfrm>
          <a:prstGeom prst="rect">
            <a:avLst/>
          </a:prstGeom>
          <a:ln/>
        </p:spPr>
      </p:pic>
    </p:spTree>
  </p:cSld>
  <p:clrMapOvr>
    <a:masterClrMapping/>
  </p:clrMapOvr>
  <p:transition xmlns:p14="http://schemas.microsoft.com/office/powerpoint/2010/mai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2" name="Shape 18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br>
              <a:rPr lang="en-US" sz="4600" b="0" i="0" u="none" strike="noStrike" cap="none" dirty="0">
                <a:solidFill>
                  <a:schemeClr val="dk2"/>
                </a:solidFill>
                <a:latin typeface="Calibri"/>
                <a:ea typeface="Calibri"/>
                <a:cs typeface="Calibri"/>
                <a:sym typeface="Calibri"/>
              </a:rPr>
            </a:br>
            <a:endParaRPr/>
          </a:p>
        </p:txBody>
      </p:sp>
      <p:sp>
        <p:nvSpPr>
          <p:cNvPr id="181" name="Shape 181"/>
          <p:cNvSpPr txBox="1">
            <a:spLocks noGrp="1"/>
          </p:cNvSpPr>
          <p:nvPr>
            <p:ph idx="1"/>
          </p:nvPr>
        </p:nvSpPr>
        <p:spPr>
          <a:xfrm>
            <a:off x="609602" y="1737819"/>
            <a:ext cx="10203977" cy="503829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400"/>
              <a:buNone/>
            </a:pPr>
            <a:r>
              <a:rPr lang="en-US" sz="2400" b="1" i="0" u="none" strike="noStrike" cap="none" dirty="0">
                <a:solidFill>
                  <a:srgbClr val="333333"/>
                </a:solidFill>
                <a:latin typeface="+mj-lt"/>
                <a:ea typeface="Arial"/>
                <a:cs typeface="Arial"/>
                <a:sym typeface="Arial"/>
              </a:rPr>
              <a:t>RESPONSIBILITIES OF COUNCILLOR</a:t>
            </a:r>
            <a:endParaRPr dirty="0">
              <a:latin typeface="+mj-lt"/>
            </a:endParaRPr>
          </a:p>
          <a:p>
            <a:pPr marL="342900" marR="0" lvl="0" indent="-342900" algn="l" rtl="0">
              <a:lnSpc>
                <a:spcPct val="107000"/>
              </a:lnSpc>
              <a:spcBef>
                <a:spcPts val="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Work with the Members of Parliament (MP) to ensure that activities are not being duplicated</a:t>
            </a:r>
            <a:endParaRPr dirty="0">
              <a:latin typeface="+mj-lt"/>
            </a:endParaRPr>
          </a:p>
          <a:p>
            <a:pPr marL="342900" marR="0" lvl="0" indent="-342900" algn="l" rtl="0">
              <a:lnSpc>
                <a:spcPct val="107000"/>
              </a:lnSpc>
              <a:spcBef>
                <a:spcPts val="80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Be generally available to your Divisional constitutions in order to answer questions, write recommendations give advice, etc.</a:t>
            </a:r>
            <a:endParaRPr dirty="0">
              <a:latin typeface="+mj-lt"/>
            </a:endParaRPr>
          </a:p>
          <a:p>
            <a:pPr marL="342900" marR="0" lvl="0" indent="-342900" algn="l" rtl="0">
              <a:lnSpc>
                <a:spcPct val="107000"/>
              </a:lnSpc>
              <a:spcBef>
                <a:spcPts val="80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Attend Set-ups, Funeral Services, Weddings, Anniversaries, Graduations, Civic Ceremonies, etc. as part of your ongoing representational duties.</a:t>
            </a:r>
            <a:endParaRPr dirty="0">
              <a:latin typeface="+mj-lt"/>
            </a:endParaRPr>
          </a:p>
          <a:p>
            <a:pPr marL="342900" marR="0" lvl="0" indent="-342900" algn="l" rtl="0">
              <a:lnSpc>
                <a:spcPct val="107000"/>
              </a:lnSpc>
              <a:spcBef>
                <a:spcPts val="800"/>
              </a:spcBef>
              <a:spcAft>
                <a:spcPts val="0"/>
              </a:spcAft>
              <a:buClr>
                <a:schemeClr val="accent1"/>
              </a:buClr>
              <a:buSzPts val="2800"/>
              <a:buFont typeface="Arial"/>
              <a:buChar char="•"/>
            </a:pPr>
            <a:r>
              <a:rPr lang="en-US" sz="2800" b="0" i="0" u="none" strike="noStrike" cap="none" dirty="0">
                <a:solidFill>
                  <a:schemeClr val="dk1"/>
                </a:solidFill>
                <a:latin typeface="+mj-lt"/>
                <a:ea typeface="Times New Roman"/>
                <a:cs typeface="Times New Roman"/>
                <a:sym typeface="Times New Roman"/>
              </a:rPr>
              <a:t>Work with the Parish Development Committees in planning for the Division.</a:t>
            </a:r>
            <a:endParaRPr dirty="0">
              <a:latin typeface="+mj-lt"/>
            </a:endParaRPr>
          </a:p>
          <a:p>
            <a:pPr marL="411480" marR="0" lvl="1" indent="-93980" algn="l" rtl="0">
              <a:lnSpc>
                <a:spcPct val="100000"/>
              </a:lnSpc>
              <a:spcBef>
                <a:spcPts val="1080"/>
              </a:spcBef>
              <a:spcAft>
                <a:spcPts val="0"/>
              </a:spcAft>
              <a:buClr>
                <a:srgbClr val="DD8047"/>
              </a:buClr>
              <a:buSzPts val="1400"/>
              <a:buFont typeface="Arial"/>
              <a:buNone/>
            </a:pPr>
            <a:r>
              <a:rPr lang="en-US" sz="1400" b="0" i="1" u="sng" strike="noStrike" cap="none" dirty="0">
                <a:solidFill>
                  <a:srgbClr val="000000"/>
                </a:solidFill>
                <a:latin typeface="Times New Roman"/>
                <a:ea typeface="Times New Roman"/>
                <a:cs typeface="Times New Roman"/>
                <a:sym typeface="Times New Roman"/>
              </a:rPr>
              <a:t>Source</a:t>
            </a:r>
            <a:r>
              <a:rPr lang="en-US" sz="1400" b="0" i="1" u="none" strike="noStrike" cap="none" dirty="0">
                <a:solidFill>
                  <a:srgbClr val="000000"/>
                </a:solidFill>
                <a:latin typeface="Times New Roman"/>
                <a:ea typeface="Times New Roman"/>
                <a:cs typeface="Times New Roman"/>
                <a:sym typeface="Times New Roman"/>
              </a:rPr>
              <a:t>: http://stcatherinepc.gov.jm/about/function-and-duties-councillor</a:t>
            </a:r>
            <a:endParaRPr dirty="0"/>
          </a:p>
          <a:p>
            <a:pPr marL="0" marR="0" lvl="0" indent="0" algn="l" rtl="0">
              <a:lnSpc>
                <a:spcPct val="107000"/>
              </a:lnSpc>
              <a:spcBef>
                <a:spcPts val="0"/>
              </a:spcBef>
              <a:spcAft>
                <a:spcPts val="0"/>
              </a:spcAft>
              <a:buClr>
                <a:schemeClr val="accent1"/>
              </a:buClr>
              <a:buSzPts val="2000"/>
              <a:buFont typeface="Arial"/>
              <a:buNone/>
            </a:pPr>
            <a:endParaRPr sz="2000" b="0" i="0" u="none" strike="noStrike" cap="none" dirty="0">
              <a:solidFill>
                <a:schemeClr val="dk1"/>
              </a:solidFill>
              <a:latin typeface="Times New Roman"/>
              <a:ea typeface="Times New Roman"/>
              <a:cs typeface="Times New Roman"/>
              <a:sym typeface="Times New Roman"/>
            </a:endParaRPr>
          </a:p>
        </p:txBody>
      </p:sp>
      <p:pic>
        <p:nvPicPr>
          <p:cNvPr id="5" name="image01.png" descr="OFFICIAL-LOGO.png">
            <a:extLst>
              <a:ext uri="{FF2B5EF4-FFF2-40B4-BE49-F238E27FC236}">
                <a16:creationId xmlns:a16="http://schemas.microsoft.com/office/drawing/2014/main" xmlns="" id="{802D4251-709C-4A94-A2DE-787395CF7D36}"/>
              </a:ext>
            </a:extLst>
          </p:cNvPr>
          <p:cNvPicPr/>
          <p:nvPr/>
        </p:nvPicPr>
        <p:blipFill>
          <a:blip r:embed="rId3"/>
          <a:srcRect/>
          <a:stretch>
            <a:fillRect/>
          </a:stretch>
        </p:blipFill>
        <p:spPr>
          <a:xfrm>
            <a:off x="10396510" y="5712274"/>
            <a:ext cx="1512167" cy="1086985"/>
          </a:xfrm>
          <a:prstGeom prst="rect">
            <a:avLst/>
          </a:prstGeom>
          <a:ln/>
        </p:spPr>
      </p:pic>
    </p:spTree>
  </p:cSld>
  <p:clrMapOvr>
    <a:masterClrMapping/>
  </p:clrMapOvr>
  <p:transition xmlns:p14="http://schemas.microsoft.com/office/powerpoint/2010/mai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Shape 18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187" name="Shape 187"/>
          <p:cNvSpPr txBox="1">
            <a:spLocks noGrp="1"/>
          </p:cNvSpPr>
          <p:nvPr>
            <p:ph idx="1"/>
          </p:nvPr>
        </p:nvSpPr>
        <p:spPr>
          <a:xfrm>
            <a:off x="609600" y="1801504"/>
            <a:ext cx="10160000" cy="4793760"/>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3600"/>
              <a:buFont typeface="Arial"/>
              <a:buChar char="•"/>
            </a:pPr>
            <a:r>
              <a:rPr lang="en-US" sz="3600" b="0" i="0" u="none" strike="noStrike" cap="none" dirty="0">
                <a:solidFill>
                  <a:schemeClr val="dk1"/>
                </a:solidFill>
                <a:latin typeface="+mj-lt"/>
                <a:ea typeface="Arial Black"/>
                <a:cs typeface="Arial Black"/>
                <a:sym typeface="Arial Black"/>
              </a:rPr>
              <a:t> CIVIC RESPONSIBILITY</a:t>
            </a:r>
            <a:endParaRPr dirty="0">
              <a:latin typeface="+mj-lt"/>
            </a:endParaRPr>
          </a:p>
          <a:p>
            <a:pPr marL="640080" marR="0" lvl="1" indent="-233680" algn="l" rtl="0">
              <a:lnSpc>
                <a:spcPct val="80000"/>
              </a:lnSpc>
              <a:spcBef>
                <a:spcPts val="1880"/>
              </a:spcBef>
              <a:spcAft>
                <a:spcPts val="0"/>
              </a:spcAft>
              <a:buClr>
                <a:schemeClr val="accent2"/>
              </a:buClr>
              <a:buSzPts val="3400"/>
              <a:buFont typeface="Arial"/>
              <a:buChar char="•"/>
            </a:pPr>
            <a:r>
              <a:rPr lang="en-US" sz="3400" b="0" i="0" u="none" strike="noStrike" cap="none" dirty="0">
                <a:solidFill>
                  <a:schemeClr val="dk1"/>
                </a:solidFill>
                <a:latin typeface="+mj-lt"/>
                <a:ea typeface="Arial"/>
                <a:cs typeface="Arial"/>
                <a:sym typeface="Arial"/>
              </a:rPr>
              <a:t>the responsibility of citizens in a democratic society</a:t>
            </a:r>
            <a:endParaRPr dirty="0">
              <a:latin typeface="+mj-lt"/>
            </a:endParaRPr>
          </a:p>
          <a:p>
            <a:pPr marL="640080" marR="0" lvl="1" indent="-233680" algn="l" rtl="0">
              <a:lnSpc>
                <a:spcPct val="80000"/>
              </a:lnSpc>
              <a:spcBef>
                <a:spcPts val="1880"/>
              </a:spcBef>
              <a:spcAft>
                <a:spcPts val="0"/>
              </a:spcAft>
              <a:buClr>
                <a:schemeClr val="accent2"/>
              </a:buClr>
              <a:buSzPts val="3400"/>
              <a:buFont typeface="Arial"/>
              <a:buChar char="•"/>
            </a:pPr>
            <a:r>
              <a:rPr lang="en-US" sz="3400" b="0" i="0" u="none" strike="noStrike" cap="none" dirty="0">
                <a:solidFill>
                  <a:schemeClr val="dk1"/>
                </a:solidFill>
                <a:latin typeface="+mj-lt"/>
                <a:ea typeface="Arial"/>
                <a:cs typeface="Arial"/>
                <a:sym typeface="Arial"/>
              </a:rPr>
              <a:t>involves active participation in nation-building by informed citizens  committed to constructive engagement to achieve desired social, economic and political outcomes</a:t>
            </a:r>
            <a:endParaRPr dirty="0">
              <a:latin typeface="+mj-lt"/>
            </a:endParaRPr>
          </a:p>
          <a:p>
            <a:pPr marL="640080" marR="0" lvl="1" indent="-233680" algn="l" rtl="0">
              <a:lnSpc>
                <a:spcPct val="80000"/>
              </a:lnSpc>
              <a:spcBef>
                <a:spcPts val="1600"/>
              </a:spcBef>
              <a:spcAft>
                <a:spcPts val="0"/>
              </a:spcAft>
              <a:buClr>
                <a:schemeClr val="accent2"/>
              </a:buClr>
              <a:buSzPts val="2000"/>
              <a:buFont typeface="Arial"/>
              <a:buNone/>
            </a:pPr>
            <a:endParaRPr sz="2000" b="0" i="0" u="none" strike="noStrike" cap="none" dirty="0">
              <a:solidFill>
                <a:schemeClr val="dk1"/>
              </a:solidFill>
              <a:latin typeface="Calibri"/>
              <a:ea typeface="Calibri"/>
              <a:cs typeface="Calibri"/>
              <a:sym typeface="Calibri"/>
            </a:endParaRPr>
          </a:p>
        </p:txBody>
      </p:sp>
      <p:pic>
        <p:nvPicPr>
          <p:cNvPr id="5" name="image01.png" descr="OFFICIAL-LOGO.png">
            <a:extLst>
              <a:ext uri="{FF2B5EF4-FFF2-40B4-BE49-F238E27FC236}">
                <a16:creationId xmlns:a16="http://schemas.microsoft.com/office/drawing/2014/main" xmlns="" id="{59AB7A1D-2A3F-4B39-A5B3-DF5CB4ECC5CD}"/>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D29A0E6F-493A-4AA9-9693-D332822C8E65}"/>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Shape 19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193" name="Shape 193"/>
          <p:cNvSpPr txBox="1">
            <a:spLocks noGrp="1"/>
          </p:cNvSpPr>
          <p:nvPr>
            <p:ph idx="1"/>
          </p:nvPr>
        </p:nvSpPr>
        <p:spPr>
          <a:xfrm>
            <a:off x="609600" y="1801504"/>
            <a:ext cx="10160000" cy="4793760"/>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3600"/>
              <a:buNone/>
            </a:pPr>
            <a:r>
              <a:rPr lang="en-US" sz="3600" b="0" i="0" u="none" strike="noStrike" cap="none" dirty="0">
                <a:solidFill>
                  <a:schemeClr val="dk1"/>
                </a:solidFill>
                <a:latin typeface="+mj-lt"/>
                <a:ea typeface="Arial Black"/>
                <a:cs typeface="Arial Black"/>
                <a:sym typeface="Arial Black"/>
              </a:rPr>
              <a:t> What kind of PARTICIPATION are we talking about?</a:t>
            </a:r>
            <a:endParaRPr dirty="0">
              <a:latin typeface="+mj-lt"/>
            </a:endParaRPr>
          </a:p>
          <a:p>
            <a:pPr marL="640080" marR="0" lvl="1" indent="-233680" algn="l" rtl="0">
              <a:lnSpc>
                <a:spcPct val="80000"/>
              </a:lnSpc>
              <a:spcBef>
                <a:spcPts val="1880"/>
              </a:spcBef>
              <a:spcAft>
                <a:spcPts val="0"/>
              </a:spcAft>
              <a:buClr>
                <a:schemeClr val="accent2"/>
              </a:buClr>
              <a:buSzPts val="3400"/>
              <a:buFont typeface="Arial"/>
              <a:buChar char="•"/>
            </a:pPr>
            <a:r>
              <a:rPr lang="en-US" sz="3400" b="0" i="0" u="sng" strike="noStrike" cap="none" dirty="0">
                <a:solidFill>
                  <a:schemeClr val="dk1"/>
                </a:solidFill>
                <a:latin typeface="+mj-lt"/>
                <a:ea typeface="Arial Black"/>
                <a:cs typeface="Arial Black"/>
                <a:sym typeface="Arial Black"/>
              </a:rPr>
              <a:t>CIVIC DUTY</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Abiding by the Law</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Paying Taxes</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Accepting Jury duty</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Caring for others – “duty to care”</a:t>
            </a:r>
            <a:endParaRPr dirty="0">
              <a:latin typeface="+mj-lt"/>
            </a:endParaRPr>
          </a:p>
          <a:p>
            <a:pPr marL="640080" marR="0" lvl="1" indent="-233680" algn="l" rtl="0">
              <a:lnSpc>
                <a:spcPct val="80000"/>
              </a:lnSpc>
              <a:spcBef>
                <a:spcPts val="1880"/>
              </a:spcBef>
              <a:spcAft>
                <a:spcPts val="0"/>
              </a:spcAft>
              <a:buClr>
                <a:schemeClr val="accent2"/>
              </a:buClr>
              <a:buSzPts val="3400"/>
              <a:buFont typeface="Arial"/>
              <a:buNone/>
            </a:pPr>
            <a:endParaRPr sz="3400" b="0" i="0" u="none" strike="noStrike" cap="none" dirty="0">
              <a:solidFill>
                <a:schemeClr val="dk1"/>
              </a:solidFill>
              <a:latin typeface="Arial Black"/>
              <a:ea typeface="Arial Black"/>
              <a:cs typeface="Arial Black"/>
              <a:sym typeface="Arial Black"/>
            </a:endParaRPr>
          </a:p>
          <a:p>
            <a:pPr marL="640080" marR="0" lvl="1" indent="-233680" algn="l" rtl="0">
              <a:lnSpc>
                <a:spcPct val="80000"/>
              </a:lnSpc>
              <a:spcBef>
                <a:spcPts val="1600"/>
              </a:spcBef>
              <a:spcAft>
                <a:spcPts val="0"/>
              </a:spcAft>
              <a:buClr>
                <a:schemeClr val="accent2"/>
              </a:buClr>
              <a:buSzPts val="2000"/>
              <a:buFont typeface="Arial"/>
              <a:buNone/>
            </a:pPr>
            <a:endParaRPr sz="2000" b="0" i="0" u="none" strike="noStrike" cap="none" dirty="0">
              <a:solidFill>
                <a:schemeClr val="dk1"/>
              </a:solidFill>
              <a:latin typeface="Calibri"/>
              <a:ea typeface="Calibri"/>
              <a:cs typeface="Calibri"/>
              <a:sym typeface="Calibri"/>
            </a:endParaRPr>
          </a:p>
        </p:txBody>
      </p:sp>
      <p:pic>
        <p:nvPicPr>
          <p:cNvPr id="5" name="image01.png" descr="OFFICIAL-LOGO.png">
            <a:extLst>
              <a:ext uri="{FF2B5EF4-FFF2-40B4-BE49-F238E27FC236}">
                <a16:creationId xmlns:a16="http://schemas.microsoft.com/office/drawing/2014/main" xmlns="" id="{6326861C-CA99-495F-8747-365D3C95D0EA}"/>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B40D743B-D47A-4115-BC59-EF396016922D}"/>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200" name="Shape 20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199" name="Shape 199"/>
          <p:cNvSpPr txBox="1">
            <a:spLocks noGrp="1"/>
          </p:cNvSpPr>
          <p:nvPr>
            <p:ph idx="1"/>
          </p:nvPr>
        </p:nvSpPr>
        <p:spPr>
          <a:xfrm>
            <a:off x="609600" y="1583140"/>
            <a:ext cx="10160000" cy="5274860"/>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3600"/>
              <a:buFont typeface="Arial"/>
              <a:buChar char="•"/>
            </a:pPr>
            <a:r>
              <a:rPr lang="en-US" sz="3600" b="0" i="0" u="none" strike="noStrike" cap="none" dirty="0">
                <a:solidFill>
                  <a:schemeClr val="dk1"/>
                </a:solidFill>
                <a:latin typeface="+mj-lt"/>
                <a:ea typeface="Arial Black"/>
                <a:cs typeface="Arial Black"/>
                <a:sym typeface="Arial Black"/>
              </a:rPr>
              <a:t> What kind of PARTICIPATION are we talking about?</a:t>
            </a:r>
            <a:endParaRPr dirty="0">
              <a:latin typeface="+mj-lt"/>
            </a:endParaRPr>
          </a:p>
          <a:p>
            <a:pPr marL="640080" marR="0" lvl="1" indent="-233680" algn="l" rtl="0">
              <a:lnSpc>
                <a:spcPct val="80000"/>
              </a:lnSpc>
              <a:spcBef>
                <a:spcPts val="1880"/>
              </a:spcBef>
              <a:spcAft>
                <a:spcPts val="0"/>
              </a:spcAft>
              <a:buClr>
                <a:schemeClr val="accent2"/>
              </a:buClr>
              <a:buSzPts val="3400"/>
              <a:buFont typeface="Arial"/>
              <a:buChar char="•"/>
            </a:pPr>
            <a:r>
              <a:rPr lang="en-US" sz="3400" b="0" i="0" u="sng" strike="noStrike" cap="none" dirty="0">
                <a:solidFill>
                  <a:schemeClr val="dk1"/>
                </a:solidFill>
                <a:latin typeface="+mj-lt"/>
                <a:ea typeface="Arial Black"/>
                <a:cs typeface="Arial Black"/>
                <a:sym typeface="Arial Black"/>
              </a:rPr>
              <a:t>CIVIC RESPONSIBILTY</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Registering to Vote</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Voting in Elections</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Participating in the BUDGET</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Monitoring how YOUR money is spent</a:t>
            </a:r>
            <a:endParaRPr dirty="0">
              <a:latin typeface="+mj-lt"/>
            </a:endParaRPr>
          </a:p>
          <a:p>
            <a:pPr marL="1005839" marR="0" lvl="2" indent="-231139" algn="l" rtl="0">
              <a:lnSpc>
                <a:spcPct val="80000"/>
              </a:lnSpc>
              <a:spcBef>
                <a:spcPts val="1840"/>
              </a:spcBef>
              <a:spcAft>
                <a:spcPts val="0"/>
              </a:spcAft>
              <a:buClr>
                <a:schemeClr val="accent3"/>
              </a:buClr>
              <a:buSzPts val="3200"/>
              <a:buFont typeface="Noto Sans Symbols"/>
              <a:buChar char="✓"/>
            </a:pPr>
            <a:r>
              <a:rPr lang="en-US" sz="3200" b="0" i="0" u="none" strike="noStrike" cap="none" dirty="0">
                <a:solidFill>
                  <a:schemeClr val="dk1"/>
                </a:solidFill>
                <a:latin typeface="+mj-lt"/>
                <a:ea typeface="Arial Black"/>
                <a:cs typeface="Arial Black"/>
                <a:sym typeface="Arial Black"/>
              </a:rPr>
              <a:t>Holding your MP accountable</a:t>
            </a:r>
            <a:endParaRPr dirty="0">
              <a:latin typeface="+mj-lt"/>
            </a:endParaRPr>
          </a:p>
        </p:txBody>
      </p:sp>
      <p:pic>
        <p:nvPicPr>
          <p:cNvPr id="5" name="image01.png" descr="OFFICIAL-LOGO.png">
            <a:extLst>
              <a:ext uri="{FF2B5EF4-FFF2-40B4-BE49-F238E27FC236}">
                <a16:creationId xmlns:a16="http://schemas.microsoft.com/office/drawing/2014/main" xmlns="" id="{84FAE33E-23D0-49A2-B7A2-21DD6D605A62}"/>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197A9C02-9BC2-4AA4-B715-9EA0B91CD8A2}"/>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6" name="Shape 20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205" name="Shape 205"/>
          <p:cNvSpPr txBox="1">
            <a:spLocks noGrp="1"/>
          </p:cNvSpPr>
          <p:nvPr>
            <p:ph idx="1"/>
          </p:nvPr>
        </p:nvSpPr>
        <p:spPr>
          <a:xfrm>
            <a:off x="218366" y="1417638"/>
            <a:ext cx="10665727" cy="54403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2400"/>
              <a:buNone/>
            </a:pPr>
            <a:endParaRPr lang="en-US" sz="1800" b="0" i="0" u="none" strike="noStrike" cap="none" dirty="0">
              <a:solidFill>
                <a:schemeClr val="dk1"/>
              </a:solidFill>
              <a:latin typeface="+mj-lt"/>
              <a:ea typeface="Arial Black"/>
              <a:cs typeface="Arial Black"/>
              <a:sym typeface="Arial Black"/>
            </a:endParaRPr>
          </a:p>
          <a:p>
            <a:pPr marL="342900" marR="0" lvl="0" indent="-228600" algn="l" rtl="0">
              <a:lnSpc>
                <a:spcPct val="80000"/>
              </a:lnSpc>
              <a:spcBef>
                <a:spcPts val="0"/>
              </a:spcBef>
              <a:spcAft>
                <a:spcPts val="0"/>
              </a:spcAft>
              <a:buClr>
                <a:schemeClr val="accent1"/>
              </a:buClr>
              <a:buSzPts val="2400"/>
              <a:buNone/>
            </a:pPr>
            <a:r>
              <a:rPr lang="en-US" sz="1800" b="0" i="0" u="none" strike="noStrike" cap="none" dirty="0">
                <a:solidFill>
                  <a:schemeClr val="dk1"/>
                </a:solidFill>
                <a:latin typeface="+mj-lt"/>
                <a:ea typeface="Arial Black"/>
                <a:cs typeface="Arial Black"/>
                <a:sym typeface="Arial Black"/>
              </a:rPr>
              <a:t> </a:t>
            </a:r>
            <a:r>
              <a:rPr lang="en-US" sz="2400" b="0" i="0" u="none" strike="noStrike" cap="none" dirty="0">
                <a:solidFill>
                  <a:schemeClr val="dk1"/>
                </a:solidFill>
                <a:latin typeface="+mj-lt"/>
                <a:ea typeface="Arial Black"/>
                <a:cs typeface="Arial Black"/>
                <a:sym typeface="Arial Black"/>
              </a:rPr>
              <a:t>How do we hold our MP accountable?</a:t>
            </a:r>
            <a:endParaRPr dirty="0">
              <a:latin typeface="+mj-lt"/>
            </a:endParaRPr>
          </a:p>
          <a:p>
            <a:pPr marL="640080" marR="0" lvl="1" indent="-233680" algn="l" rtl="0">
              <a:lnSpc>
                <a:spcPct val="120000"/>
              </a:lnSpc>
              <a:spcBef>
                <a:spcPts val="18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1.	Regularly attend community meetings and actively participate in the meetings and in agreed activities.</a:t>
            </a:r>
            <a:endParaRPr dirty="0">
              <a:latin typeface="+mj-lt"/>
            </a:endParaRPr>
          </a:p>
          <a:p>
            <a:pPr marL="640080" marR="0" lvl="1" indent="-233680" algn="l" rtl="0">
              <a:lnSpc>
                <a:spcPct val="120000"/>
              </a:lnSpc>
              <a:spcBef>
                <a:spcPts val="12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2.	Encourage the formation of active community groups/organizations in the community to address issues of concern to Constituents.</a:t>
            </a:r>
            <a:endParaRPr dirty="0">
              <a:latin typeface="+mj-lt"/>
            </a:endParaRPr>
          </a:p>
          <a:p>
            <a:pPr marL="640080" marR="0" lvl="1" indent="-233680" algn="l" rtl="0">
              <a:lnSpc>
                <a:spcPct val="120000"/>
              </a:lnSpc>
              <a:spcBef>
                <a:spcPts val="12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3.	Practice good governance in community groups/organizations, including transparency, accountability, sound financial management, sustainability, democratic leadership, regular elections of officers and ethical conduct.</a:t>
            </a:r>
            <a:endParaRPr dirty="0">
              <a:latin typeface="+mj-lt"/>
            </a:endParaRPr>
          </a:p>
          <a:p>
            <a:pPr marL="640080" marR="0" lvl="1" indent="-233680" algn="l" rtl="0">
              <a:lnSpc>
                <a:spcPct val="120000"/>
              </a:lnSpc>
              <a:spcBef>
                <a:spcPts val="1200"/>
              </a:spcBef>
              <a:spcAft>
                <a:spcPts val="0"/>
              </a:spcAft>
              <a:buClr>
                <a:schemeClr val="accent2"/>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5" name="image01.png" descr="OFFICIAL-LOGO.png">
            <a:extLst>
              <a:ext uri="{FF2B5EF4-FFF2-40B4-BE49-F238E27FC236}">
                <a16:creationId xmlns:a16="http://schemas.microsoft.com/office/drawing/2014/main" xmlns="" id="{5AE437FD-AD40-43A1-8170-AAB9C1E89B1E}"/>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2D0ACD67-A33E-4D1D-8A1F-3063FBAC5B27}"/>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2" name="Shape 2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211" name="Shape 211"/>
          <p:cNvSpPr txBox="1">
            <a:spLocks noGrp="1"/>
          </p:cNvSpPr>
          <p:nvPr>
            <p:ph idx="1"/>
          </p:nvPr>
        </p:nvSpPr>
        <p:spPr>
          <a:xfrm>
            <a:off x="218366" y="1417638"/>
            <a:ext cx="10665727" cy="54403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2400"/>
              <a:buNone/>
            </a:pPr>
            <a:endParaRPr lang="en-US" sz="1800" b="0" i="0" u="none" strike="noStrike" cap="none" dirty="0">
              <a:solidFill>
                <a:schemeClr val="dk1"/>
              </a:solidFill>
              <a:latin typeface="+mj-lt"/>
              <a:ea typeface="Arial Black"/>
              <a:cs typeface="Arial Black"/>
              <a:sym typeface="Arial Black"/>
            </a:endParaRPr>
          </a:p>
          <a:p>
            <a:pPr marL="342900" marR="0" lvl="0" indent="-228600" algn="l" rtl="0">
              <a:lnSpc>
                <a:spcPct val="80000"/>
              </a:lnSpc>
              <a:spcBef>
                <a:spcPts val="0"/>
              </a:spcBef>
              <a:spcAft>
                <a:spcPts val="0"/>
              </a:spcAft>
              <a:buClr>
                <a:schemeClr val="accent1"/>
              </a:buClr>
              <a:buSzPts val="2400"/>
              <a:buNone/>
            </a:pPr>
            <a:r>
              <a:rPr lang="en-US" sz="1800" b="0" i="0" u="none" strike="noStrike" cap="none" dirty="0">
                <a:solidFill>
                  <a:schemeClr val="dk1"/>
                </a:solidFill>
                <a:latin typeface="+mj-lt"/>
                <a:ea typeface="Arial Black"/>
                <a:cs typeface="Arial Black"/>
                <a:sym typeface="Arial Black"/>
              </a:rPr>
              <a:t> </a:t>
            </a:r>
            <a:r>
              <a:rPr lang="en-US" sz="2400" b="0" i="0" u="none" strike="noStrike" cap="none" dirty="0">
                <a:solidFill>
                  <a:schemeClr val="dk1"/>
                </a:solidFill>
                <a:latin typeface="+mj-lt"/>
                <a:ea typeface="Arial Black"/>
                <a:cs typeface="Arial Black"/>
                <a:sym typeface="Arial Black"/>
              </a:rPr>
              <a:t>How do we hold our MP accountable?</a:t>
            </a:r>
            <a:endParaRPr dirty="0">
              <a:latin typeface="+mj-lt"/>
            </a:endParaRPr>
          </a:p>
          <a:p>
            <a:pPr marL="640080" marR="0" lvl="1" indent="-233680" algn="l" rtl="0">
              <a:lnSpc>
                <a:spcPct val="120000"/>
              </a:lnSpc>
              <a:spcBef>
                <a:spcPts val="18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4.	Continuously seek to improve dialogue and the relationship between individuals/groups within the constituency and with the MP</a:t>
            </a:r>
            <a:endParaRPr dirty="0">
              <a:latin typeface="+mj-lt"/>
            </a:endParaRPr>
          </a:p>
          <a:p>
            <a:pPr marL="640080" marR="0" lvl="1" indent="-233680" algn="l" rtl="0">
              <a:lnSpc>
                <a:spcPct val="120000"/>
              </a:lnSpc>
              <a:spcBef>
                <a:spcPts val="12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5.	Keep informed and be willing to share information in an unbiased, constructive and non-partisan manner.</a:t>
            </a:r>
          </a:p>
          <a:p>
            <a:pPr marL="640080" marR="0" lvl="1" indent="-233680" algn="l" rtl="0">
              <a:lnSpc>
                <a:spcPct val="120000"/>
              </a:lnSpc>
              <a:spcBef>
                <a:spcPts val="1200"/>
              </a:spcBef>
              <a:spcAft>
                <a:spcPts val="0"/>
              </a:spcAft>
              <a:buClr>
                <a:schemeClr val="accent2"/>
              </a:buClr>
              <a:buSzPts val="1800"/>
              <a:buNone/>
            </a:pPr>
            <a:r>
              <a:rPr lang="en-US" b="0" i="0" u="none" strike="noStrike" cap="none" dirty="0">
                <a:solidFill>
                  <a:schemeClr val="dk1"/>
                </a:solidFill>
                <a:latin typeface="+mj-lt"/>
                <a:ea typeface="Arial"/>
                <a:cs typeface="Arial"/>
                <a:sym typeface="Arial"/>
              </a:rPr>
              <a:t>6.	Actively participate in the development of Constituency Development Plans and all other related development plans/</a:t>
            </a:r>
            <a:r>
              <a:rPr lang="en-US" b="0" i="0" u="none" strike="noStrike" cap="none" dirty="0" err="1">
                <a:solidFill>
                  <a:schemeClr val="dk1"/>
                </a:solidFill>
                <a:latin typeface="+mj-lt"/>
                <a:ea typeface="Arial"/>
                <a:cs typeface="Arial"/>
                <a:sym typeface="Arial"/>
              </a:rPr>
              <a:t>programmes</a:t>
            </a:r>
            <a:r>
              <a:rPr lang="en-US" b="0" i="0" u="none" strike="noStrike" cap="none" dirty="0">
                <a:solidFill>
                  <a:schemeClr val="dk1"/>
                </a:solidFill>
                <a:latin typeface="+mj-lt"/>
                <a:ea typeface="Arial"/>
                <a:cs typeface="Arial"/>
                <a:sym typeface="Arial"/>
              </a:rPr>
              <a:t>.</a:t>
            </a:r>
            <a:endParaRPr dirty="0">
              <a:latin typeface="+mj-lt"/>
            </a:endParaRPr>
          </a:p>
        </p:txBody>
      </p:sp>
      <p:pic>
        <p:nvPicPr>
          <p:cNvPr id="5" name="image01.png" descr="OFFICIAL-LOGO.png">
            <a:extLst>
              <a:ext uri="{FF2B5EF4-FFF2-40B4-BE49-F238E27FC236}">
                <a16:creationId xmlns:a16="http://schemas.microsoft.com/office/drawing/2014/main" xmlns="" id="{E5B16D09-9F28-4974-9922-13C10A0D8ECD}"/>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36B6C969-42C0-4135-B25A-41018FF3CFBF}"/>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Shape 99"/>
          <p:cNvSpPr txBox="1">
            <a:spLocks noGrp="1"/>
          </p:cNvSpPr>
          <p:nvPr>
            <p:ph type="title"/>
          </p:nvPr>
        </p:nvSpPr>
        <p:spPr>
          <a:xfrm>
            <a:off x="609600" y="291416"/>
            <a:ext cx="101600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What is Government?</a:t>
            </a:r>
            <a:endParaRPr dirty="0"/>
          </a:p>
        </p:txBody>
      </p:sp>
      <p:sp>
        <p:nvSpPr>
          <p:cNvPr id="98" name="Shape 98"/>
          <p:cNvSpPr txBox="1">
            <a:spLocks noGrp="1"/>
          </p:cNvSpPr>
          <p:nvPr>
            <p:ph idx="1"/>
          </p:nvPr>
        </p:nvSpPr>
        <p:spPr>
          <a:xfrm>
            <a:off x="429987" y="2095500"/>
            <a:ext cx="9601119" cy="4305300"/>
          </a:xfrm>
          <a:prstGeom prst="rect">
            <a:avLst/>
          </a:prstGeom>
          <a:noFill/>
          <a:ln>
            <a:noFill/>
          </a:ln>
        </p:spPr>
        <p:txBody>
          <a:bodyPr spcFirstLastPara="1" wrap="square" lIns="91425" tIns="45700" rIns="91425" bIns="45700" anchor="t" anchorCtr="0">
            <a:noAutofit/>
          </a:bodyPr>
          <a:lstStyle/>
          <a:p>
            <a:pPr marL="342900" marR="0" lvl="0" indent="-228600" algn="l" rtl="0">
              <a:lnSpc>
                <a:spcPct val="100000"/>
              </a:lnSpc>
              <a:spcBef>
                <a:spcPts val="0"/>
              </a:spcBef>
              <a:spcAft>
                <a:spcPts val="0"/>
              </a:spcAft>
              <a:buClr>
                <a:schemeClr val="accent1"/>
              </a:buClr>
              <a:buSzPts val="4000"/>
              <a:buFont typeface="Arial"/>
              <a:buChar char="•"/>
            </a:pPr>
            <a:r>
              <a:rPr lang="en-US" sz="4000" b="0" i="0" u="none" strike="noStrike" cap="none" dirty="0">
                <a:solidFill>
                  <a:schemeClr val="dk1"/>
                </a:solidFill>
                <a:latin typeface="Calibri"/>
                <a:ea typeface="Calibri"/>
                <a:cs typeface="Calibri"/>
                <a:sym typeface="Calibri"/>
              </a:rPr>
              <a:t>Refers to the people with the authority to govern a country </a:t>
            </a:r>
            <a:endParaRPr dirty="0"/>
          </a:p>
          <a:p>
            <a:pPr marL="114300" marR="0" lvl="0" indent="-114300" algn="l" rtl="0">
              <a:lnSpc>
                <a:spcPct val="100000"/>
              </a:lnSpc>
              <a:spcBef>
                <a:spcPts val="720"/>
              </a:spcBef>
              <a:spcAft>
                <a:spcPts val="0"/>
              </a:spcAft>
              <a:buClr>
                <a:schemeClr val="accent1"/>
              </a:buClr>
              <a:buSzPts val="3600"/>
              <a:buFont typeface="Arial"/>
              <a:buNone/>
            </a:pPr>
            <a:endParaRPr lang="en-JM" sz="3600" b="0" i="1" u="none" strike="noStrike" cap="none" dirty="0">
              <a:solidFill>
                <a:schemeClr val="dk1"/>
              </a:solidFill>
              <a:latin typeface="Calibri"/>
              <a:ea typeface="Calibri"/>
              <a:cs typeface="Calibri"/>
              <a:sym typeface="Calibri"/>
            </a:endParaRPr>
          </a:p>
          <a:p>
            <a:pPr marL="114300" marR="0" lvl="0" indent="-114300" algn="l" rtl="0">
              <a:lnSpc>
                <a:spcPct val="100000"/>
              </a:lnSpc>
              <a:spcBef>
                <a:spcPts val="720"/>
              </a:spcBef>
              <a:spcAft>
                <a:spcPts val="0"/>
              </a:spcAft>
              <a:buClr>
                <a:schemeClr val="accent1"/>
              </a:buClr>
              <a:buSzPts val="3600"/>
              <a:buFont typeface="Arial"/>
              <a:buNone/>
            </a:pPr>
            <a:endParaRPr sz="3600" b="0" i="1" u="none" strike="noStrike" cap="none" dirty="0">
              <a:solidFill>
                <a:schemeClr val="dk1"/>
              </a:solidFill>
              <a:latin typeface="Calibri"/>
              <a:ea typeface="Calibri"/>
              <a:cs typeface="Calibri"/>
              <a:sym typeface="Calibri"/>
            </a:endParaRPr>
          </a:p>
        </p:txBody>
      </p:sp>
      <p:pic>
        <p:nvPicPr>
          <p:cNvPr id="6" name="image01.png" descr="OFFICIAL-LOGO.png">
            <a:extLst>
              <a:ext uri="{FF2B5EF4-FFF2-40B4-BE49-F238E27FC236}">
                <a16:creationId xmlns:a16="http://schemas.microsoft.com/office/drawing/2014/main" xmlns="" id="{D2946C7B-60D5-462A-B26B-BF021F269CEA}"/>
              </a:ext>
            </a:extLst>
          </p:cNvPr>
          <p:cNvPicPr/>
          <p:nvPr/>
        </p:nvPicPr>
        <p:blipFill>
          <a:blip r:embed="rId3"/>
          <a:srcRect/>
          <a:stretch>
            <a:fillRect/>
          </a:stretch>
        </p:blipFill>
        <p:spPr>
          <a:xfrm>
            <a:off x="10396510" y="5712274"/>
            <a:ext cx="1512167" cy="1086985"/>
          </a:xfrm>
          <a:prstGeom prst="rect">
            <a:avLst/>
          </a:prstGeom>
          <a:ln/>
        </p:spPr>
      </p:pic>
      <p:pic>
        <p:nvPicPr>
          <p:cNvPr id="7" name="Picture 6">
            <a:extLst>
              <a:ext uri="{FF2B5EF4-FFF2-40B4-BE49-F238E27FC236}">
                <a16:creationId xmlns:a16="http://schemas.microsoft.com/office/drawing/2014/main" xmlns="" id="{D246B35D-EE3A-4C93-B584-156944974EC3}"/>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Shape 2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217" name="Shape 217"/>
          <p:cNvSpPr txBox="1">
            <a:spLocks noGrp="1"/>
          </p:cNvSpPr>
          <p:nvPr>
            <p:ph idx="1"/>
          </p:nvPr>
        </p:nvSpPr>
        <p:spPr>
          <a:xfrm>
            <a:off x="429527" y="1417638"/>
            <a:ext cx="10520149" cy="54403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100000"/>
              </a:lnSpc>
              <a:spcBef>
                <a:spcPts val="0"/>
              </a:spcBef>
              <a:spcAft>
                <a:spcPts val="0"/>
              </a:spcAft>
              <a:buClr>
                <a:schemeClr val="accent1"/>
              </a:buClr>
              <a:buSzPts val="2250"/>
              <a:buNone/>
            </a:pPr>
            <a:endParaRPr lang="en-US" sz="2400" b="1" i="0" u="none" strike="noStrike" cap="none" dirty="0">
              <a:solidFill>
                <a:schemeClr val="dk1"/>
              </a:solidFill>
              <a:latin typeface="+mj-lt"/>
              <a:ea typeface="Arial Black"/>
              <a:cs typeface="Arial Black"/>
              <a:sym typeface="Arial Black"/>
            </a:endParaRPr>
          </a:p>
          <a:p>
            <a:pPr marL="342900" marR="0" lvl="0" indent="-228600" algn="l" rtl="0">
              <a:lnSpc>
                <a:spcPct val="100000"/>
              </a:lnSpc>
              <a:spcBef>
                <a:spcPts val="0"/>
              </a:spcBef>
              <a:spcAft>
                <a:spcPts val="0"/>
              </a:spcAft>
              <a:buClr>
                <a:schemeClr val="accent1"/>
              </a:buClr>
              <a:buSzPts val="2250"/>
              <a:buNone/>
            </a:pPr>
            <a:r>
              <a:rPr lang="en-US" sz="2400" b="1" i="0" u="none" strike="noStrike" cap="none" dirty="0">
                <a:solidFill>
                  <a:schemeClr val="dk1"/>
                </a:solidFill>
                <a:latin typeface="+mj-lt"/>
                <a:ea typeface="Arial Black"/>
                <a:cs typeface="Arial Black"/>
                <a:sym typeface="Arial Black"/>
              </a:rPr>
              <a:t>How do we hold our MP accountable?</a:t>
            </a:r>
            <a:endParaRPr sz="2400" b="1" dirty="0">
              <a:latin typeface="+mj-lt"/>
            </a:endParaRPr>
          </a:p>
          <a:p>
            <a:pPr marL="640080" marR="0" lvl="1" indent="-233680" algn="l" rtl="0">
              <a:lnSpc>
                <a:spcPct val="100000"/>
              </a:lnSpc>
              <a:spcBef>
                <a:spcPts val="1200"/>
              </a:spcBef>
              <a:spcAft>
                <a:spcPts val="0"/>
              </a:spcAft>
              <a:buClr>
                <a:schemeClr val="accent2"/>
              </a:buClr>
              <a:buSzPts val="2125"/>
              <a:buFont typeface="Arial"/>
              <a:buChar char="•"/>
            </a:pPr>
            <a:r>
              <a:rPr lang="en-US" b="0" i="0" u="none" strike="noStrike" cap="none" dirty="0">
                <a:solidFill>
                  <a:schemeClr val="dk1"/>
                </a:solidFill>
                <a:latin typeface="+mj-lt"/>
                <a:ea typeface="Arial"/>
                <a:cs typeface="Arial"/>
                <a:sym typeface="Arial"/>
              </a:rPr>
              <a:t>7.	Actively participate in determining how the Constituency Development Fund will be spent.</a:t>
            </a:r>
            <a:endParaRPr dirty="0">
              <a:latin typeface="+mj-lt"/>
            </a:endParaRPr>
          </a:p>
          <a:p>
            <a:pPr marL="640080" marR="0" lvl="1" indent="-233680" algn="l" rtl="0">
              <a:lnSpc>
                <a:spcPct val="100000"/>
              </a:lnSpc>
              <a:spcBef>
                <a:spcPts val="1200"/>
              </a:spcBef>
              <a:spcAft>
                <a:spcPts val="0"/>
              </a:spcAft>
              <a:buClr>
                <a:schemeClr val="accent2"/>
              </a:buClr>
              <a:buSzPts val="2125"/>
              <a:buFont typeface="Arial"/>
              <a:buChar char="•"/>
            </a:pPr>
            <a:r>
              <a:rPr lang="en-US" b="0" i="0" u="none" strike="noStrike" cap="none" dirty="0">
                <a:solidFill>
                  <a:schemeClr val="dk1"/>
                </a:solidFill>
                <a:latin typeface="+mj-lt"/>
                <a:ea typeface="Arial"/>
                <a:cs typeface="Arial"/>
                <a:sym typeface="Arial"/>
              </a:rPr>
              <a:t>8.	Actively engage with MP on a regular basis, including but not limited to discussions and consultations about:</a:t>
            </a:r>
            <a:endParaRPr dirty="0">
              <a:latin typeface="+mj-lt"/>
            </a:endParaRPr>
          </a:p>
          <a:p>
            <a:pPr marL="1005839" marR="0" lvl="2" indent="-231139" algn="l" rtl="0">
              <a:lnSpc>
                <a:spcPct val="100000"/>
              </a:lnSpc>
              <a:spcBef>
                <a:spcPts val="1200"/>
              </a:spcBef>
              <a:spcAft>
                <a:spcPts val="0"/>
              </a:spcAft>
              <a:buClr>
                <a:schemeClr val="accent3"/>
              </a:buClr>
              <a:buSzPts val="2000"/>
              <a:buFont typeface="Noto Sans Symbols"/>
              <a:buChar char="✓"/>
            </a:pPr>
            <a:r>
              <a:rPr lang="en-US" sz="2400" b="0" i="0" u="none" strike="noStrike" cap="none" dirty="0">
                <a:solidFill>
                  <a:schemeClr val="dk1"/>
                </a:solidFill>
                <a:latin typeface="+mj-lt"/>
                <a:ea typeface="Arial"/>
                <a:cs typeface="Arial"/>
                <a:sym typeface="Arial"/>
              </a:rPr>
              <a:t>a.	parliamentary debates and decisions on laws/policies and their implications for Constituents;</a:t>
            </a:r>
            <a:endParaRPr sz="2400" dirty="0">
              <a:latin typeface="+mj-lt"/>
            </a:endParaRPr>
          </a:p>
          <a:p>
            <a:pPr marL="1005839" marR="0" lvl="2" indent="-231139" algn="l" rtl="0">
              <a:lnSpc>
                <a:spcPct val="100000"/>
              </a:lnSpc>
              <a:spcBef>
                <a:spcPts val="1200"/>
              </a:spcBef>
              <a:spcAft>
                <a:spcPts val="0"/>
              </a:spcAft>
              <a:buClr>
                <a:schemeClr val="accent3"/>
              </a:buClr>
              <a:buSzPts val="2000"/>
              <a:buFont typeface="Noto Sans Symbols"/>
              <a:buChar char="✓"/>
            </a:pPr>
            <a:r>
              <a:rPr lang="en-US" sz="2400" b="0" i="0" u="none" strike="noStrike" cap="none" dirty="0">
                <a:solidFill>
                  <a:schemeClr val="dk1"/>
                </a:solidFill>
                <a:latin typeface="+mj-lt"/>
                <a:ea typeface="Arial"/>
                <a:cs typeface="Arial"/>
                <a:sym typeface="Arial"/>
              </a:rPr>
              <a:t>b.	positions on community and national issues;</a:t>
            </a:r>
            <a:endParaRPr sz="2400" dirty="0">
              <a:latin typeface="+mj-lt"/>
            </a:endParaRPr>
          </a:p>
          <a:p>
            <a:pPr marL="1005839" marR="0" lvl="2" indent="-231139" algn="l" rtl="0">
              <a:lnSpc>
                <a:spcPct val="100000"/>
              </a:lnSpc>
              <a:spcBef>
                <a:spcPts val="1200"/>
              </a:spcBef>
              <a:spcAft>
                <a:spcPts val="0"/>
              </a:spcAft>
              <a:buClr>
                <a:schemeClr val="accent3"/>
              </a:buClr>
              <a:buSzPts val="2000"/>
              <a:buFont typeface="Noto Sans Symbols"/>
              <a:buChar char="✓"/>
            </a:pPr>
            <a:r>
              <a:rPr lang="en-US" sz="2400" b="0" i="0" u="none" strike="noStrike" cap="none" dirty="0">
                <a:solidFill>
                  <a:schemeClr val="dk1"/>
                </a:solidFill>
                <a:latin typeface="+mj-lt"/>
                <a:ea typeface="Arial"/>
                <a:cs typeface="Arial"/>
                <a:sym typeface="Arial"/>
              </a:rPr>
              <a:t>c.	local and national priority issues and strategies; and</a:t>
            </a:r>
            <a:endParaRPr sz="2400" dirty="0">
              <a:latin typeface="+mj-lt"/>
            </a:endParaRPr>
          </a:p>
          <a:p>
            <a:pPr marL="1005839" marR="0" lvl="2" indent="-231139" algn="l" rtl="0">
              <a:lnSpc>
                <a:spcPct val="100000"/>
              </a:lnSpc>
              <a:spcBef>
                <a:spcPts val="1200"/>
              </a:spcBef>
              <a:spcAft>
                <a:spcPts val="0"/>
              </a:spcAft>
              <a:buClr>
                <a:schemeClr val="accent3"/>
              </a:buClr>
              <a:buSzPts val="2000"/>
              <a:buFont typeface="Noto Sans Symbols"/>
              <a:buChar char="✓"/>
            </a:pPr>
            <a:r>
              <a:rPr lang="en-US" sz="2400" b="0" i="0" u="none" strike="noStrike" cap="none" dirty="0">
                <a:solidFill>
                  <a:schemeClr val="dk1"/>
                </a:solidFill>
                <a:latin typeface="+mj-lt"/>
                <a:ea typeface="Arial"/>
                <a:cs typeface="Arial"/>
                <a:sym typeface="Arial"/>
              </a:rPr>
              <a:t>d.	development </a:t>
            </a:r>
            <a:r>
              <a:rPr lang="en-US" sz="2400" b="0" i="0" u="none" strike="noStrike" cap="none" dirty="0" err="1">
                <a:solidFill>
                  <a:schemeClr val="dk1"/>
                </a:solidFill>
                <a:latin typeface="+mj-lt"/>
                <a:ea typeface="Arial"/>
                <a:cs typeface="Arial"/>
                <a:sym typeface="Arial"/>
              </a:rPr>
              <a:t>programmes</a:t>
            </a:r>
            <a:r>
              <a:rPr lang="en-US" sz="2400" b="0" i="0" u="none" strike="noStrike" cap="none" dirty="0">
                <a:solidFill>
                  <a:schemeClr val="dk1"/>
                </a:solidFill>
                <a:latin typeface="+mj-lt"/>
                <a:ea typeface="Arial"/>
                <a:cs typeface="Arial"/>
                <a:sym typeface="Arial"/>
              </a:rPr>
              <a:t>/projects taking place in the Constituency.</a:t>
            </a:r>
            <a:endParaRPr sz="2400" dirty="0">
              <a:latin typeface="+mj-lt"/>
            </a:endParaRPr>
          </a:p>
        </p:txBody>
      </p:sp>
      <p:pic>
        <p:nvPicPr>
          <p:cNvPr id="5" name="image01.png" descr="OFFICIAL-LOGO.png">
            <a:extLst>
              <a:ext uri="{FF2B5EF4-FFF2-40B4-BE49-F238E27FC236}">
                <a16:creationId xmlns:a16="http://schemas.microsoft.com/office/drawing/2014/main" xmlns="" id="{3C5DB467-89BB-4F2F-B62C-A83558A6E21C}"/>
              </a:ext>
            </a:extLst>
          </p:cNvPr>
          <p:cNvPicPr/>
          <p:nvPr/>
        </p:nvPicPr>
        <p:blipFill>
          <a:blip r:embed="rId3"/>
          <a:srcRect/>
          <a:stretch>
            <a:fillRect/>
          </a:stretch>
        </p:blipFill>
        <p:spPr>
          <a:xfrm>
            <a:off x="10272464" y="5803276"/>
            <a:ext cx="1512167" cy="1086985"/>
          </a:xfrm>
          <a:prstGeom prst="rect">
            <a:avLst/>
          </a:prstGeom>
          <a:ln/>
        </p:spPr>
      </p:pic>
    </p:spTree>
  </p:cSld>
  <p:clrMapOvr>
    <a:masterClrMapping/>
  </p:clrMapOvr>
  <p:transition xmlns:p14="http://schemas.microsoft.com/office/powerpoint/2010/mai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4" name="Shape 2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a:solidFill>
                  <a:schemeClr val="dk2"/>
                </a:solidFill>
                <a:latin typeface="Calibri"/>
                <a:ea typeface="Calibri"/>
                <a:cs typeface="Calibri"/>
                <a:sym typeface="Calibri"/>
              </a:rPr>
              <a:t>Our Role in Governance &amp; Government</a:t>
            </a:r>
            <a:endParaRPr/>
          </a:p>
        </p:txBody>
      </p:sp>
      <p:sp>
        <p:nvSpPr>
          <p:cNvPr id="223" name="Shape 223"/>
          <p:cNvSpPr txBox="1">
            <a:spLocks noGrp="1"/>
          </p:cNvSpPr>
          <p:nvPr>
            <p:ph idx="1"/>
          </p:nvPr>
        </p:nvSpPr>
        <p:spPr>
          <a:xfrm>
            <a:off x="2" y="1262421"/>
            <a:ext cx="11034215" cy="6107373"/>
          </a:xfrm>
          <a:prstGeom prst="rect">
            <a:avLst/>
          </a:prstGeom>
          <a:noFill/>
          <a:ln>
            <a:noFill/>
          </a:ln>
        </p:spPr>
        <p:txBody>
          <a:bodyPr spcFirstLastPara="1" wrap="square" lIns="91425" tIns="45700" rIns="91425" bIns="45700" anchor="t" anchorCtr="0">
            <a:noAutofit/>
          </a:bodyPr>
          <a:lstStyle/>
          <a:p>
            <a:pPr marL="342900" marR="0" lvl="0" indent="-228600" algn="l" rtl="0">
              <a:lnSpc>
                <a:spcPct val="70000"/>
              </a:lnSpc>
              <a:spcBef>
                <a:spcPts val="0"/>
              </a:spcBef>
              <a:spcAft>
                <a:spcPts val="0"/>
              </a:spcAft>
              <a:buClr>
                <a:schemeClr val="accent1"/>
              </a:buClr>
              <a:buSzPts val="3060"/>
              <a:buNone/>
            </a:pPr>
            <a:endParaRPr lang="en-US" sz="2130" b="0" i="0" u="none" strike="noStrike" cap="none" dirty="0">
              <a:solidFill>
                <a:schemeClr val="dk1"/>
              </a:solidFill>
              <a:latin typeface="+mj-lt"/>
              <a:ea typeface="Arial Black"/>
              <a:cs typeface="Arial Black"/>
              <a:sym typeface="Arial Black"/>
            </a:endParaRPr>
          </a:p>
          <a:p>
            <a:pPr marL="640080" marR="0" lvl="1" indent="-233680" algn="l" rtl="0">
              <a:lnSpc>
                <a:spcPct val="110000"/>
              </a:lnSpc>
              <a:spcBef>
                <a:spcPts val="1800"/>
              </a:spcBef>
              <a:spcAft>
                <a:spcPts val="0"/>
              </a:spcAft>
              <a:buClr>
                <a:schemeClr val="accent2"/>
              </a:buClr>
              <a:buSzPts val="2805"/>
              <a:buNone/>
            </a:pPr>
            <a:r>
              <a:rPr lang="en-US" sz="2800" b="0" i="0" u="none" strike="noStrike" cap="none" dirty="0">
                <a:solidFill>
                  <a:schemeClr val="dk1"/>
                </a:solidFill>
                <a:latin typeface="+mj-lt"/>
                <a:ea typeface="Arial"/>
                <a:cs typeface="Arial"/>
                <a:sym typeface="Arial"/>
              </a:rPr>
              <a:t>9. Monitor developments in Parliament either through visiting Gordon House or keeping track on the live broadcasts of the House and\or through print and electronic media reports.</a:t>
            </a:r>
            <a:endParaRPr sz="2800" dirty="0">
              <a:latin typeface="+mj-lt"/>
            </a:endParaRPr>
          </a:p>
          <a:p>
            <a:pPr marL="640080" marR="0" lvl="1" indent="-233680" algn="l" rtl="0">
              <a:lnSpc>
                <a:spcPct val="110000"/>
              </a:lnSpc>
              <a:spcBef>
                <a:spcPts val="1200"/>
              </a:spcBef>
              <a:spcAft>
                <a:spcPts val="0"/>
              </a:spcAft>
              <a:buClr>
                <a:schemeClr val="accent2"/>
              </a:buClr>
              <a:buSzPts val="2805"/>
              <a:buNone/>
            </a:pPr>
            <a:r>
              <a:rPr lang="en-US" sz="2800" b="0" i="0" u="none" strike="noStrike" cap="none" dirty="0">
                <a:solidFill>
                  <a:schemeClr val="dk1"/>
                </a:solidFill>
                <a:latin typeface="+mj-lt"/>
                <a:ea typeface="Arial"/>
                <a:cs typeface="Arial"/>
                <a:sym typeface="Arial"/>
              </a:rPr>
              <a:t>10. Actively assist and monitor the work of the MP and the promises made to Constituents;</a:t>
            </a:r>
            <a:endParaRPr sz="2800" dirty="0">
              <a:latin typeface="+mj-lt"/>
            </a:endParaRPr>
          </a:p>
          <a:p>
            <a:pPr marL="640080" marR="0" lvl="1" indent="-233680" algn="l" rtl="0">
              <a:lnSpc>
                <a:spcPct val="110000"/>
              </a:lnSpc>
              <a:spcBef>
                <a:spcPts val="1200"/>
              </a:spcBef>
              <a:spcAft>
                <a:spcPts val="0"/>
              </a:spcAft>
              <a:buClr>
                <a:schemeClr val="accent2"/>
              </a:buClr>
              <a:buSzPts val="2805"/>
              <a:buNone/>
            </a:pPr>
            <a:r>
              <a:rPr lang="en-US" sz="2800" b="0" i="0" u="none" strike="noStrike" cap="none" dirty="0">
                <a:solidFill>
                  <a:schemeClr val="dk1"/>
                </a:solidFill>
                <a:latin typeface="+mj-lt"/>
                <a:ea typeface="Arial"/>
                <a:cs typeface="Arial"/>
                <a:sym typeface="Arial"/>
              </a:rPr>
              <a:t>11. Participate in training to build the capacity to monitor MP.</a:t>
            </a:r>
            <a:endParaRPr sz="2800" dirty="0">
              <a:latin typeface="+mj-lt"/>
            </a:endParaRPr>
          </a:p>
          <a:p>
            <a:pPr marL="640080" marR="0" lvl="1" indent="-233680" algn="l" rtl="0">
              <a:lnSpc>
                <a:spcPct val="110000"/>
              </a:lnSpc>
              <a:spcBef>
                <a:spcPts val="1200"/>
              </a:spcBef>
              <a:spcAft>
                <a:spcPts val="0"/>
              </a:spcAft>
              <a:buClr>
                <a:schemeClr val="accent2"/>
              </a:buClr>
              <a:buSzPts val="2805"/>
              <a:buNone/>
            </a:pPr>
            <a:r>
              <a:rPr lang="en-US" sz="2800" b="0" i="0" u="none" strike="noStrike" cap="none" dirty="0">
                <a:solidFill>
                  <a:schemeClr val="dk1"/>
                </a:solidFill>
                <a:latin typeface="+mj-lt"/>
                <a:ea typeface="Arial"/>
                <a:cs typeface="Arial"/>
                <a:sym typeface="Arial"/>
              </a:rPr>
              <a:t>12. Hold the MP accountable in his representation of the Constituency and insist that he\she meets the agreed standard of representation.</a:t>
            </a:r>
            <a:endParaRPr sz="2800" dirty="0">
              <a:latin typeface="+mj-lt"/>
            </a:endParaRPr>
          </a:p>
        </p:txBody>
      </p:sp>
      <p:pic>
        <p:nvPicPr>
          <p:cNvPr id="5" name="image01.png" descr="OFFICIAL-LOGO.png">
            <a:extLst>
              <a:ext uri="{FF2B5EF4-FFF2-40B4-BE49-F238E27FC236}">
                <a16:creationId xmlns:a16="http://schemas.microsoft.com/office/drawing/2014/main" xmlns="" id="{6D540EC8-F1C6-4861-8CEE-F98BA3F2F662}"/>
              </a:ext>
            </a:extLst>
          </p:cNvPr>
          <p:cNvPicPr/>
          <p:nvPr/>
        </p:nvPicPr>
        <p:blipFill>
          <a:blip r:embed="rId3"/>
          <a:srcRect/>
          <a:stretch>
            <a:fillRect/>
          </a:stretch>
        </p:blipFill>
        <p:spPr>
          <a:xfrm>
            <a:off x="10278133" y="5614492"/>
            <a:ext cx="1512167" cy="1086985"/>
          </a:xfrm>
          <a:prstGeom prst="rect">
            <a:avLst/>
          </a:prstGeom>
          <a:ln/>
        </p:spPr>
      </p:pic>
    </p:spTree>
  </p:cSld>
  <p:clrMapOvr>
    <a:masterClrMapping/>
  </p:clrMapOvr>
  <p:transition xmlns:p14="http://schemas.microsoft.com/office/powerpoint/2010/mai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800"/>
              <a:buFont typeface="Arial Black"/>
              <a:buNone/>
            </a:pPr>
            <a:r>
              <a:rPr lang="en-US" sz="4800" b="0" i="0" u="none" strike="noStrike" cap="none">
                <a:solidFill>
                  <a:schemeClr val="dk2"/>
                </a:solidFill>
                <a:latin typeface="Arial Black"/>
                <a:ea typeface="Arial Black"/>
                <a:cs typeface="Arial Black"/>
                <a:sym typeface="Arial Black"/>
              </a:rPr>
              <a:t>GROUP ACTIVITY</a:t>
            </a:r>
            <a:endParaRPr/>
          </a:p>
        </p:txBody>
      </p:sp>
      <p:sp>
        <p:nvSpPr>
          <p:cNvPr id="230" name="Shape 230"/>
          <p:cNvSpPr txBox="1">
            <a:spLocks noGrp="1"/>
          </p:cNvSpPr>
          <p:nvPr>
            <p:ph idx="1"/>
          </p:nvPr>
        </p:nvSpPr>
        <p:spPr>
          <a:xfrm>
            <a:off x="252484" y="1524000"/>
            <a:ext cx="8400197" cy="4953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SzPts val="4000"/>
              <a:buFont typeface="Arial"/>
              <a:buNone/>
            </a:pPr>
            <a:r>
              <a:rPr lang="en-US" sz="4000" b="0" i="0" u="none" strike="noStrike" cap="none" dirty="0">
                <a:solidFill>
                  <a:schemeClr val="dk1"/>
                </a:solidFill>
                <a:latin typeface="Calibri"/>
                <a:ea typeface="Calibri"/>
                <a:cs typeface="Calibri"/>
                <a:sym typeface="Calibri"/>
              </a:rPr>
              <a:t>Negotiate the Terms of Engagement between you and your MP or your </a:t>
            </a:r>
            <a:r>
              <a:rPr lang="en-US" sz="4000" b="0" i="0" u="none" strike="noStrike" cap="none" dirty="0" err="1">
                <a:solidFill>
                  <a:schemeClr val="dk1"/>
                </a:solidFill>
                <a:latin typeface="Calibri"/>
                <a:ea typeface="Calibri"/>
                <a:cs typeface="Calibri"/>
                <a:sym typeface="Calibri"/>
              </a:rPr>
              <a:t>Councillor</a:t>
            </a:r>
            <a:r>
              <a:rPr lang="en-US" sz="4000" b="0" i="0" u="none" strike="noStrike" cap="none" dirty="0">
                <a:solidFill>
                  <a:schemeClr val="dk1"/>
                </a:solidFill>
                <a:latin typeface="Calibri"/>
                <a:ea typeface="Calibri"/>
                <a:cs typeface="Calibri"/>
                <a:sym typeface="Calibri"/>
              </a:rPr>
              <a:t>:</a:t>
            </a:r>
            <a:endParaRPr dirty="0"/>
          </a:p>
          <a:p>
            <a:pPr marL="742950" marR="0" lvl="0" indent="-742950" algn="l" rtl="0">
              <a:lnSpc>
                <a:spcPct val="90000"/>
              </a:lnSpc>
              <a:spcBef>
                <a:spcPts val="800"/>
              </a:spcBef>
              <a:spcAft>
                <a:spcPts val="0"/>
              </a:spcAft>
              <a:buClr>
                <a:schemeClr val="accent1"/>
              </a:buClr>
              <a:buSzPts val="4000"/>
              <a:buFont typeface="Arial"/>
              <a:buAutoNum type="arabicPeriod"/>
            </a:pPr>
            <a:r>
              <a:rPr lang="en-US" sz="4000" b="0" i="0" u="none" strike="noStrike" cap="none" dirty="0">
                <a:solidFill>
                  <a:schemeClr val="dk1"/>
                </a:solidFill>
                <a:latin typeface="Calibri"/>
                <a:ea typeface="Calibri"/>
                <a:cs typeface="Calibri"/>
                <a:sym typeface="Calibri"/>
              </a:rPr>
              <a:t>Discuss and Agree on the Roles and Responsibilities of your MP/</a:t>
            </a:r>
            <a:r>
              <a:rPr lang="en-US" sz="4000" b="0" i="0" u="none" strike="noStrike" cap="none" dirty="0" err="1">
                <a:solidFill>
                  <a:schemeClr val="dk1"/>
                </a:solidFill>
                <a:latin typeface="Calibri"/>
                <a:ea typeface="Calibri"/>
                <a:cs typeface="Calibri"/>
                <a:sym typeface="Calibri"/>
              </a:rPr>
              <a:t>Councillor</a:t>
            </a:r>
            <a:endParaRPr dirty="0"/>
          </a:p>
          <a:p>
            <a:pPr marL="742950" marR="0" lvl="0" indent="-742950" algn="l" rtl="0">
              <a:lnSpc>
                <a:spcPct val="90000"/>
              </a:lnSpc>
              <a:spcBef>
                <a:spcPts val="800"/>
              </a:spcBef>
              <a:spcAft>
                <a:spcPts val="0"/>
              </a:spcAft>
              <a:buClr>
                <a:schemeClr val="accent1"/>
              </a:buClr>
              <a:buSzPts val="4000"/>
              <a:buFont typeface="Arial"/>
              <a:buAutoNum type="arabicPeriod"/>
            </a:pPr>
            <a:r>
              <a:rPr lang="en-US" sz="4000" b="0" i="0" u="none" strike="noStrike" cap="none" dirty="0">
                <a:solidFill>
                  <a:schemeClr val="dk1"/>
                </a:solidFill>
                <a:latin typeface="Calibri"/>
                <a:ea typeface="Calibri"/>
                <a:cs typeface="Calibri"/>
                <a:sym typeface="Calibri"/>
              </a:rPr>
              <a:t>Discuss and Agree on YOUR Roles and Responsibilities as Constituents</a:t>
            </a:r>
            <a:endParaRPr dirty="0"/>
          </a:p>
        </p:txBody>
      </p:sp>
      <p:pic>
        <p:nvPicPr>
          <p:cNvPr id="231" name="Shape 231" descr="http://1.bp.blogspot.com/_dVZwompMncw/TQmqc1hH3lI/AAAAAAAAACY/loVXmAoSY48/s1600/thinking+man.jpg"/>
          <p:cNvPicPr preferRelativeResize="0"/>
          <p:nvPr/>
        </p:nvPicPr>
        <p:blipFill rotWithShape="1">
          <a:blip r:embed="rId3">
            <a:alphaModFix/>
          </a:blip>
          <a:srcRect/>
          <a:stretch/>
        </p:blipFill>
        <p:spPr>
          <a:xfrm flipH="1">
            <a:off x="8522889" y="153537"/>
            <a:ext cx="2648251" cy="2808498"/>
          </a:xfrm>
          <a:prstGeom prst="rect">
            <a:avLst/>
          </a:prstGeom>
          <a:noFill/>
          <a:ln>
            <a:noFill/>
          </a:ln>
        </p:spPr>
      </p:pic>
      <p:pic>
        <p:nvPicPr>
          <p:cNvPr id="6" name="image01.png" descr="OFFICIAL-LOGO.png">
            <a:extLst>
              <a:ext uri="{FF2B5EF4-FFF2-40B4-BE49-F238E27FC236}">
                <a16:creationId xmlns:a16="http://schemas.microsoft.com/office/drawing/2014/main" xmlns="" id="{C2A7F44E-194A-4127-B6CB-6A209D999768}"/>
              </a:ext>
            </a:extLst>
          </p:cNvPr>
          <p:cNvPicPr/>
          <p:nvPr/>
        </p:nvPicPr>
        <p:blipFill>
          <a:blip r:embed="rId4"/>
          <a:srcRect/>
          <a:stretch>
            <a:fillRect/>
          </a:stretch>
        </p:blipFill>
        <p:spPr>
          <a:xfrm>
            <a:off x="10396510" y="5712274"/>
            <a:ext cx="1512167" cy="1086985"/>
          </a:xfrm>
          <a:prstGeom prst="rect">
            <a:avLst/>
          </a:prstGeom>
          <a:ln/>
        </p:spPr>
      </p:pic>
    </p:spTree>
  </p:cSld>
  <p:clrMapOvr>
    <a:masterClrMapping/>
  </p:clrMapOvr>
  <p:transition xmlns:p14="http://schemas.microsoft.com/office/powerpoint/2010/mai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Shape 104" descr="http://jis.gov.jm/media/Government-of-Jamaica-640x425.jpg"/>
          <p:cNvPicPr preferRelativeResize="0"/>
          <p:nvPr/>
        </p:nvPicPr>
        <p:blipFill rotWithShape="1">
          <a:blip r:embed="rId3">
            <a:alphaModFix/>
          </a:blip>
          <a:srcRect/>
          <a:stretch/>
        </p:blipFill>
        <p:spPr>
          <a:xfrm>
            <a:off x="1" y="4"/>
            <a:ext cx="12200323" cy="6849427"/>
          </a:xfrm>
          <a:prstGeom prst="rect">
            <a:avLst/>
          </a:prstGeom>
          <a:noFill/>
          <a:ln>
            <a:noFill/>
          </a:ln>
        </p:spPr>
      </p:pic>
    </p:spTree>
  </p:cSld>
  <p:clrMapOvr>
    <a:masterClrMapping/>
  </p:clrMapOvr>
  <p:transition xmlns:p14="http://schemas.microsoft.com/office/powerpoint/2010/mai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0" name="Shape 1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What is Governance?</a:t>
            </a:r>
            <a:endParaRPr dirty="0"/>
          </a:p>
        </p:txBody>
      </p:sp>
      <p:sp>
        <p:nvSpPr>
          <p:cNvPr id="109" name="Shape 109"/>
          <p:cNvSpPr txBox="1">
            <a:spLocks noGrp="1"/>
          </p:cNvSpPr>
          <p:nvPr>
            <p:ph idx="1"/>
          </p:nvPr>
        </p:nvSpPr>
        <p:spPr>
          <a:xfrm>
            <a:off x="609600" y="1856100"/>
            <a:ext cx="10160000" cy="4898489"/>
          </a:xfrm>
          <a:prstGeom prst="rect">
            <a:avLst/>
          </a:prstGeom>
          <a:noFill/>
          <a:ln>
            <a:noFill/>
          </a:ln>
        </p:spPr>
        <p:txBody>
          <a:bodyPr spcFirstLastPara="1" wrap="square" lIns="91425" tIns="45700" rIns="91425" bIns="45700" anchor="t" anchorCtr="0">
            <a:noAutofit/>
          </a:bodyPr>
          <a:lstStyle/>
          <a:p>
            <a:pPr marL="640080" marR="0" lvl="1" indent="-233680" algn="l" rtl="0">
              <a:lnSpc>
                <a:spcPct val="100000"/>
              </a:lnSpc>
              <a:spcBef>
                <a:spcPts val="880"/>
              </a:spcBef>
              <a:spcAft>
                <a:spcPts val="0"/>
              </a:spcAft>
              <a:buClr>
                <a:schemeClr val="accent2"/>
              </a:buClr>
              <a:buSzPts val="4400"/>
              <a:buFont typeface="Arial"/>
              <a:buChar char="•"/>
            </a:pPr>
            <a:r>
              <a:rPr lang="en-US" sz="4400" b="0" i="0" u="none" strike="noStrike" cap="none" dirty="0">
                <a:solidFill>
                  <a:schemeClr val="dk1"/>
                </a:solidFill>
                <a:latin typeface="Calibri"/>
                <a:ea typeface="Calibri"/>
                <a:cs typeface="Calibri"/>
                <a:sym typeface="Calibri"/>
              </a:rPr>
              <a:t>World Bank definition - </a:t>
            </a:r>
            <a:r>
              <a:rPr lang="en-US" sz="4400" b="1" i="0" u="none" strike="noStrike" cap="none" dirty="0">
                <a:solidFill>
                  <a:schemeClr val="dk1"/>
                </a:solidFill>
                <a:latin typeface="Calibri"/>
                <a:ea typeface="Calibri"/>
                <a:cs typeface="Calibri"/>
                <a:sym typeface="Calibri"/>
              </a:rPr>
              <a:t>the manner in which power is exercised in the management of a country's economic and social resources for development</a:t>
            </a:r>
            <a:endParaRPr dirty="0"/>
          </a:p>
          <a:p>
            <a:pPr marL="640080" marR="0" lvl="1" indent="-233680" algn="l" rtl="0">
              <a:lnSpc>
                <a:spcPct val="100000"/>
              </a:lnSpc>
              <a:spcBef>
                <a:spcPts val="400"/>
              </a:spcBef>
              <a:spcAft>
                <a:spcPts val="0"/>
              </a:spcAft>
              <a:buClr>
                <a:schemeClr val="accent2"/>
              </a:buClr>
              <a:buSzPts val="2000"/>
              <a:buFont typeface="Arial"/>
              <a:buNone/>
            </a:pPr>
            <a:endParaRPr sz="2000" b="1" i="0" u="none" strike="noStrike" cap="none" dirty="0">
              <a:solidFill>
                <a:schemeClr val="dk1"/>
              </a:solidFill>
              <a:latin typeface="Calibri"/>
              <a:ea typeface="Calibri"/>
              <a:cs typeface="Calibri"/>
              <a:sym typeface="Calibri"/>
            </a:endParaRPr>
          </a:p>
          <a:p>
            <a:pPr marL="342900" marR="0" lvl="0" indent="-228600" algn="l" rtl="0">
              <a:lnSpc>
                <a:spcPct val="100000"/>
              </a:lnSpc>
              <a:spcBef>
                <a:spcPts val="440"/>
              </a:spcBef>
              <a:spcAft>
                <a:spcPts val="0"/>
              </a:spcAft>
              <a:buClr>
                <a:schemeClr val="accent1"/>
              </a:buClr>
              <a:buSzPts val="2200"/>
              <a:buFont typeface="Arial"/>
              <a:buNone/>
            </a:pPr>
            <a:endParaRPr sz="2200" b="0" i="0" u="none" strike="noStrike" cap="none" dirty="0">
              <a:solidFill>
                <a:schemeClr val="dk1"/>
              </a:solidFill>
              <a:latin typeface="Calibri"/>
              <a:ea typeface="Calibri"/>
              <a:cs typeface="Calibri"/>
              <a:sym typeface="Calibri"/>
            </a:endParaRPr>
          </a:p>
          <a:p>
            <a:pPr marL="342900" marR="0" lvl="0" indent="-228600" algn="l" rtl="0">
              <a:lnSpc>
                <a:spcPct val="100000"/>
              </a:lnSpc>
              <a:spcBef>
                <a:spcPts val="440"/>
              </a:spcBef>
              <a:spcAft>
                <a:spcPts val="0"/>
              </a:spcAft>
              <a:buClr>
                <a:schemeClr val="accent1"/>
              </a:buClr>
              <a:buSzPts val="2200"/>
              <a:buFont typeface="Arial"/>
              <a:buNone/>
            </a:pPr>
            <a:endParaRPr sz="2200" b="0" i="0" u="none" strike="noStrike" cap="none" dirty="0">
              <a:solidFill>
                <a:schemeClr val="dk1"/>
              </a:solidFill>
              <a:latin typeface="Calibri"/>
              <a:ea typeface="Calibri"/>
              <a:cs typeface="Calibri"/>
              <a:sym typeface="Calibri"/>
            </a:endParaRPr>
          </a:p>
        </p:txBody>
      </p:sp>
      <p:pic>
        <p:nvPicPr>
          <p:cNvPr id="6" name="image01.png" descr="OFFICIAL-LOGO.png">
            <a:extLst>
              <a:ext uri="{FF2B5EF4-FFF2-40B4-BE49-F238E27FC236}">
                <a16:creationId xmlns:a16="http://schemas.microsoft.com/office/drawing/2014/main" xmlns="" id="{8083FEED-914E-4432-9B22-F6E115ACB5DD}"/>
              </a:ext>
            </a:extLst>
          </p:cNvPr>
          <p:cNvPicPr/>
          <p:nvPr/>
        </p:nvPicPr>
        <p:blipFill>
          <a:blip r:embed="rId3"/>
          <a:srcRect/>
          <a:stretch>
            <a:fillRect/>
          </a:stretch>
        </p:blipFill>
        <p:spPr>
          <a:xfrm>
            <a:off x="10396510" y="5712274"/>
            <a:ext cx="1512167" cy="1086985"/>
          </a:xfrm>
          <a:prstGeom prst="rect">
            <a:avLst/>
          </a:prstGeom>
          <a:ln/>
        </p:spPr>
      </p:pic>
      <p:pic>
        <p:nvPicPr>
          <p:cNvPr id="7" name="Picture 6">
            <a:extLst>
              <a:ext uri="{FF2B5EF4-FFF2-40B4-BE49-F238E27FC236}">
                <a16:creationId xmlns:a16="http://schemas.microsoft.com/office/drawing/2014/main" xmlns="" id="{CC40CC26-831E-4CF5-98BE-6AA019EC33B1}"/>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Shape 116"/>
          <p:cNvSpPr txBox="1">
            <a:spLocks noGrp="1"/>
          </p:cNvSpPr>
          <p:nvPr>
            <p:ph type="title"/>
          </p:nvPr>
        </p:nvSpPr>
        <p:spPr>
          <a:xfrm>
            <a:off x="595275" y="714356"/>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Characteristics of Good Governance</a:t>
            </a:r>
            <a:endParaRPr dirty="0"/>
          </a:p>
        </p:txBody>
      </p:sp>
      <p:sp>
        <p:nvSpPr>
          <p:cNvPr id="115" name="Shape 115"/>
          <p:cNvSpPr txBox="1">
            <a:spLocks noGrp="1"/>
          </p:cNvSpPr>
          <p:nvPr>
            <p:ph idx="1"/>
          </p:nvPr>
        </p:nvSpPr>
        <p:spPr>
          <a:xfrm>
            <a:off x="595275" y="1785930"/>
            <a:ext cx="10160000" cy="5372123"/>
          </a:xfrm>
          <a:prstGeom prst="rect">
            <a:avLst/>
          </a:prstGeom>
          <a:noFill/>
          <a:ln>
            <a:noFill/>
          </a:ln>
        </p:spPr>
        <p:txBody>
          <a:bodyPr spcFirstLastPara="1" wrap="square" lIns="91425" tIns="45700" rIns="91425" bIns="45700" anchor="t" anchorCtr="0">
            <a:noAutofit/>
          </a:bodyPr>
          <a:lstStyle/>
          <a:p>
            <a:pPr marL="514350" marR="0" lvl="0" indent="-514350" algn="l" rtl="0">
              <a:lnSpc>
                <a:spcPct val="90000"/>
              </a:lnSpc>
              <a:spcBef>
                <a:spcPts val="0"/>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Participatory</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encouraging wide citizen participation in decision-making;</a:t>
            </a:r>
            <a:endParaRPr dirty="0"/>
          </a:p>
          <a:p>
            <a:pPr marL="342900" marR="0" lvl="0" indent="-228600" algn="l" rtl="0">
              <a:lnSpc>
                <a:spcPct val="90000"/>
              </a:lnSpc>
              <a:spcBef>
                <a:spcPts val="277"/>
              </a:spcBef>
              <a:spcAft>
                <a:spcPts val="0"/>
              </a:spcAft>
              <a:buClr>
                <a:schemeClr val="accent1"/>
              </a:buClr>
              <a:buSzPts val="1387"/>
              <a:buFont typeface="Calibri"/>
              <a:buNone/>
            </a:pPr>
            <a:endParaRPr sz="1387" b="0" i="0" u="none" strike="noStrike" cap="none" dirty="0">
              <a:solidFill>
                <a:schemeClr val="dk1"/>
              </a:solidFill>
              <a:latin typeface="Calibri"/>
              <a:ea typeface="Calibri"/>
              <a:cs typeface="Calibri"/>
              <a:sym typeface="Calibri"/>
            </a:endParaRPr>
          </a:p>
          <a:p>
            <a:pPr marL="514350" marR="0" lvl="0" indent="-514350" algn="l" rtl="0">
              <a:lnSpc>
                <a:spcPct val="90000"/>
              </a:lnSpc>
              <a:spcBef>
                <a:spcPts val="407"/>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Consensus-orientated</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attempting to reach decisions based on widespread agreement;</a:t>
            </a:r>
            <a:endParaRPr dirty="0"/>
          </a:p>
          <a:p>
            <a:pPr marL="342900" marR="0" lvl="0" indent="-228600" algn="l" rtl="0">
              <a:lnSpc>
                <a:spcPct val="90000"/>
              </a:lnSpc>
              <a:spcBef>
                <a:spcPts val="259"/>
              </a:spcBef>
              <a:spcAft>
                <a:spcPts val="0"/>
              </a:spcAft>
              <a:buClr>
                <a:schemeClr val="accent1"/>
              </a:buClr>
              <a:buSzPts val="1295"/>
              <a:buFont typeface="Calibri"/>
              <a:buNone/>
            </a:pPr>
            <a:endParaRPr sz="1295" b="0" i="0" u="none" strike="noStrike" cap="none" dirty="0">
              <a:solidFill>
                <a:schemeClr val="dk1"/>
              </a:solidFill>
              <a:latin typeface="Calibri"/>
              <a:ea typeface="Calibri"/>
              <a:cs typeface="Calibri"/>
              <a:sym typeface="Calibri"/>
            </a:endParaRPr>
          </a:p>
          <a:p>
            <a:pPr marL="514350" marR="0" lvl="0" indent="-514350" algn="l" rtl="0">
              <a:lnSpc>
                <a:spcPct val="90000"/>
              </a:lnSpc>
              <a:spcBef>
                <a:spcPts val="407"/>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Transparent</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being open to scrutiny in decision making processes;</a:t>
            </a:r>
            <a:endParaRPr dirty="0"/>
          </a:p>
          <a:p>
            <a:pPr marL="342900" marR="0" lvl="0" indent="-228600" algn="l" rtl="0">
              <a:lnSpc>
                <a:spcPct val="90000"/>
              </a:lnSpc>
              <a:spcBef>
                <a:spcPts val="240"/>
              </a:spcBef>
              <a:spcAft>
                <a:spcPts val="0"/>
              </a:spcAft>
              <a:buClr>
                <a:schemeClr val="accent1"/>
              </a:buClr>
              <a:buSzPts val="1202"/>
              <a:buFont typeface="Calibri"/>
              <a:buNone/>
            </a:pPr>
            <a:endParaRPr sz="1202" b="0" i="0" u="none" strike="noStrike" cap="none" dirty="0">
              <a:solidFill>
                <a:schemeClr val="dk1"/>
              </a:solidFill>
              <a:latin typeface="Calibri"/>
              <a:ea typeface="Calibri"/>
              <a:cs typeface="Calibri"/>
              <a:sym typeface="Calibri"/>
            </a:endParaRPr>
          </a:p>
          <a:p>
            <a:pPr marL="514350" marR="0" lvl="0" indent="-514350" algn="l" rtl="0">
              <a:lnSpc>
                <a:spcPct val="90000"/>
              </a:lnSpc>
              <a:spcBef>
                <a:spcPts val="407"/>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Responsive</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listening and responding to the needs of its citizens;</a:t>
            </a:r>
            <a:endParaRPr dirty="0"/>
          </a:p>
          <a:p>
            <a:pPr marL="342900" marR="0" lvl="0" indent="-228600" algn="l" rtl="0">
              <a:lnSpc>
                <a:spcPct val="90000"/>
              </a:lnSpc>
              <a:spcBef>
                <a:spcPts val="240"/>
              </a:spcBef>
              <a:spcAft>
                <a:spcPts val="0"/>
              </a:spcAft>
              <a:buClr>
                <a:schemeClr val="accent1"/>
              </a:buClr>
              <a:buSzPts val="1202"/>
              <a:buFont typeface="Calibri"/>
              <a:buNone/>
            </a:pPr>
            <a:endParaRPr sz="1202" b="0" i="0" u="none" strike="noStrike" cap="none" dirty="0">
              <a:solidFill>
                <a:schemeClr val="dk1"/>
              </a:solidFill>
              <a:latin typeface="Calibri"/>
              <a:ea typeface="Calibri"/>
              <a:cs typeface="Calibri"/>
              <a:sym typeface="Calibri"/>
            </a:endParaRPr>
          </a:p>
          <a:p>
            <a:pPr marL="514350" marR="0" lvl="0" indent="-514350" algn="l" rtl="0">
              <a:lnSpc>
                <a:spcPct val="90000"/>
              </a:lnSpc>
              <a:spcBef>
                <a:spcPts val="407"/>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Effective and efficient</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providing basic services; and</a:t>
            </a:r>
            <a:endParaRPr dirty="0"/>
          </a:p>
          <a:p>
            <a:pPr marL="342900" marR="0" lvl="0" indent="-228600" algn="l" rtl="0">
              <a:lnSpc>
                <a:spcPct val="90000"/>
              </a:lnSpc>
              <a:spcBef>
                <a:spcPts val="240"/>
              </a:spcBef>
              <a:spcAft>
                <a:spcPts val="0"/>
              </a:spcAft>
              <a:buClr>
                <a:schemeClr val="accent1"/>
              </a:buClr>
              <a:buSzPts val="1202"/>
              <a:buFont typeface="Calibri"/>
              <a:buNone/>
            </a:pPr>
            <a:endParaRPr sz="1202" b="0" i="0" u="none" strike="noStrike" cap="none" dirty="0">
              <a:solidFill>
                <a:schemeClr val="dk1"/>
              </a:solidFill>
              <a:latin typeface="Calibri"/>
              <a:ea typeface="Calibri"/>
              <a:cs typeface="Calibri"/>
              <a:sym typeface="Calibri"/>
            </a:endParaRPr>
          </a:p>
          <a:p>
            <a:pPr marL="514350" marR="0" lvl="0" indent="-514350" algn="l" rtl="0">
              <a:lnSpc>
                <a:spcPct val="90000"/>
              </a:lnSpc>
              <a:spcBef>
                <a:spcPts val="407"/>
              </a:spcBef>
              <a:spcAft>
                <a:spcPts val="0"/>
              </a:spcAft>
              <a:buClr>
                <a:schemeClr val="accent1"/>
              </a:buClr>
              <a:buSzPts val="2035"/>
              <a:buNone/>
            </a:pPr>
            <a:r>
              <a:rPr lang="en-US" sz="2035" b="0" i="0" u="none" strike="noStrike" cap="none" dirty="0">
                <a:solidFill>
                  <a:schemeClr val="dk1"/>
                </a:solidFill>
                <a:latin typeface="Arial Black"/>
                <a:ea typeface="Arial Black"/>
                <a:cs typeface="Arial Black"/>
                <a:sym typeface="Arial Black"/>
              </a:rPr>
              <a:t>Equitable and inclusive</a:t>
            </a:r>
            <a:endParaRPr dirty="0"/>
          </a:p>
          <a:p>
            <a:pPr marL="971550" marR="0" lvl="1" indent="-514350" algn="l" rtl="0">
              <a:lnSpc>
                <a:spcPct val="90000"/>
              </a:lnSpc>
              <a:spcBef>
                <a:spcPts val="370"/>
              </a:spcBef>
              <a:spcAft>
                <a:spcPts val="0"/>
              </a:spcAft>
              <a:buClr>
                <a:schemeClr val="accent2"/>
              </a:buClr>
              <a:buSzPts val="1850"/>
              <a:buFont typeface="Noto Sans Symbols"/>
              <a:buChar char="✓"/>
            </a:pPr>
            <a:r>
              <a:rPr lang="en-US" sz="1850" b="0" i="0" u="none" strike="noStrike" cap="none" dirty="0">
                <a:solidFill>
                  <a:schemeClr val="dk1"/>
                </a:solidFill>
                <a:latin typeface="Calibri"/>
                <a:ea typeface="Calibri"/>
                <a:cs typeface="Calibri"/>
                <a:sym typeface="Calibri"/>
              </a:rPr>
              <a:t>not excluding sectors of the population, especially those that are more vulnerable or marginalized.</a:t>
            </a:r>
            <a:endParaRPr dirty="0"/>
          </a:p>
        </p:txBody>
      </p:sp>
      <p:pic>
        <p:nvPicPr>
          <p:cNvPr id="6" name="image01.png" descr="OFFICIAL-LOGO.png">
            <a:extLst>
              <a:ext uri="{FF2B5EF4-FFF2-40B4-BE49-F238E27FC236}">
                <a16:creationId xmlns:a16="http://schemas.microsoft.com/office/drawing/2014/main" xmlns="" id="{6B99DB37-574D-4E73-9FC7-6822D94FE84A}"/>
              </a:ext>
            </a:extLst>
          </p:cNvPr>
          <p:cNvPicPr/>
          <p:nvPr/>
        </p:nvPicPr>
        <p:blipFill>
          <a:blip r:embed="rId3"/>
          <a:srcRect/>
          <a:stretch>
            <a:fillRect/>
          </a:stretch>
        </p:blipFill>
        <p:spPr>
          <a:xfrm>
            <a:off x="10396510" y="5712274"/>
            <a:ext cx="1512167" cy="1086985"/>
          </a:xfrm>
          <a:prstGeom prst="rect">
            <a:avLst/>
          </a:prstGeom>
          <a:ln/>
        </p:spPr>
      </p:pic>
    </p:spTree>
  </p:cSld>
  <p:clrMapOvr>
    <a:masterClrMapping/>
  </p:clrMapOvr>
  <p:transition xmlns:p14="http://schemas.microsoft.com/office/powerpoint/2010/mai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Shape 122"/>
          <p:cNvSpPr txBox="1">
            <a:spLocks noGrp="1"/>
          </p:cNvSpPr>
          <p:nvPr>
            <p:ph type="title"/>
          </p:nvPr>
        </p:nvSpPr>
        <p:spPr>
          <a:xfrm>
            <a:off x="595275" y="928670"/>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endParaRPr dirty="0"/>
          </a:p>
        </p:txBody>
      </p:sp>
      <p:sp>
        <p:nvSpPr>
          <p:cNvPr id="121" name="Shape 121"/>
          <p:cNvSpPr txBox="1">
            <a:spLocks noGrp="1"/>
          </p:cNvSpPr>
          <p:nvPr>
            <p:ph idx="1"/>
          </p:nvPr>
        </p:nvSpPr>
        <p:spPr>
          <a:xfrm>
            <a:off x="595277" y="1988840"/>
            <a:ext cx="10160001" cy="551742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800"/>
              <a:buNone/>
            </a:pPr>
            <a:r>
              <a:rPr lang="en-US" sz="2800" b="1" i="0" u="none" strike="noStrike" cap="none" dirty="0">
                <a:solidFill>
                  <a:srgbClr val="333333"/>
                </a:solidFill>
                <a:latin typeface="+mj-lt"/>
                <a:ea typeface="Arial"/>
                <a:cs typeface="Arial"/>
                <a:sym typeface="Arial"/>
              </a:rPr>
              <a:t>RESPONSIBILITIES OF MP AS LEGISLATOR</a:t>
            </a:r>
            <a:endParaRPr dirty="0">
              <a:latin typeface="+mj-lt"/>
            </a:endParaRPr>
          </a:p>
          <a:p>
            <a:pPr marL="342900" marR="0" lvl="0" indent="-342900" algn="just" rtl="0">
              <a:lnSpc>
                <a:spcPct val="100000"/>
              </a:lnSpc>
              <a:spcBef>
                <a:spcPts val="0"/>
              </a:spcBef>
              <a:spcAft>
                <a:spcPts val="0"/>
              </a:spcAft>
              <a:buClr>
                <a:schemeClr val="accent1"/>
              </a:buClr>
              <a:buSzPts val="2800"/>
              <a:buNone/>
            </a:pPr>
            <a:r>
              <a:rPr lang="en-US" sz="2800" b="0" i="0" u="none" strike="noStrike" cap="none" dirty="0">
                <a:solidFill>
                  <a:srgbClr val="333333"/>
                </a:solidFill>
                <a:latin typeface="+mj-lt"/>
                <a:ea typeface="Arial"/>
                <a:cs typeface="Arial"/>
                <a:sym typeface="Arial"/>
              </a:rPr>
              <a:t> </a:t>
            </a:r>
          </a:p>
          <a:p>
            <a:pPr marL="342900" marR="0" lvl="0" indent="-342900" algn="just" rtl="0">
              <a:lnSpc>
                <a:spcPct val="100000"/>
              </a:lnSpc>
              <a:spcBef>
                <a:spcPts val="0"/>
              </a:spcBef>
              <a:spcAft>
                <a:spcPts val="0"/>
              </a:spcAft>
              <a:buClr>
                <a:schemeClr val="accent1"/>
              </a:buClr>
              <a:buSzPts val="2800"/>
              <a:buNone/>
            </a:pPr>
            <a:r>
              <a:rPr lang="en-US" sz="2800" dirty="0">
                <a:solidFill>
                  <a:srgbClr val="333333"/>
                </a:solidFill>
                <a:latin typeface="+mj-lt"/>
                <a:ea typeface="Arial"/>
                <a:cs typeface="Arial"/>
                <a:sym typeface="Arial"/>
              </a:rPr>
              <a:t> </a:t>
            </a:r>
            <a:r>
              <a:rPr lang="en-US" sz="2800" b="0" i="0" u="none" strike="noStrike" cap="none" dirty="0">
                <a:solidFill>
                  <a:srgbClr val="333333"/>
                </a:solidFill>
                <a:latin typeface="+mj-lt"/>
                <a:ea typeface="Arial"/>
                <a:cs typeface="Arial"/>
                <a:sym typeface="Arial"/>
              </a:rPr>
              <a:t>Attend Parliament regularly and on time.</a:t>
            </a:r>
            <a:endParaRPr dirty="0">
              <a:latin typeface="+mj-lt"/>
            </a:endParaRPr>
          </a:p>
          <a:p>
            <a:pPr marL="342900" marR="0" lvl="0" indent="-342900" algn="just" rtl="0">
              <a:lnSpc>
                <a:spcPct val="100000"/>
              </a:lnSpc>
              <a:spcBef>
                <a:spcPts val="0"/>
              </a:spcBef>
              <a:spcAft>
                <a:spcPts val="0"/>
              </a:spcAft>
              <a:buClr>
                <a:schemeClr val="accent1"/>
              </a:buClr>
              <a:buSzPts val="2800"/>
              <a:buNone/>
            </a:pPr>
            <a:r>
              <a:rPr lang="en-US" sz="4400" dirty="0">
                <a:solidFill>
                  <a:schemeClr val="dk1"/>
                </a:solidFill>
                <a:latin typeface="+mj-lt"/>
                <a:ea typeface="Arial"/>
                <a:cs typeface="Times New Roman"/>
                <a:sym typeface="Times New Roman"/>
              </a:rPr>
              <a:t> </a:t>
            </a:r>
            <a:endParaRPr lang="en-US" sz="4400" dirty="0" smtClean="0">
              <a:solidFill>
                <a:schemeClr val="dk1"/>
              </a:solidFill>
              <a:latin typeface="+mj-lt"/>
              <a:ea typeface="Arial"/>
              <a:cs typeface="Times New Roman"/>
              <a:sym typeface="Times New Roman"/>
            </a:endParaRPr>
          </a:p>
          <a:p>
            <a:pPr marL="342900" marR="0" lvl="0" indent="-342900" algn="just" rtl="0">
              <a:lnSpc>
                <a:spcPct val="100000"/>
              </a:lnSpc>
              <a:spcBef>
                <a:spcPts val="0"/>
              </a:spcBef>
              <a:spcAft>
                <a:spcPts val="0"/>
              </a:spcAft>
              <a:buClr>
                <a:schemeClr val="accent1"/>
              </a:buClr>
              <a:buSzPts val="2800"/>
              <a:buNone/>
            </a:pPr>
            <a:r>
              <a:rPr lang="en-US" sz="2800" b="0" i="0" u="none" strike="noStrike" cap="none" dirty="0" smtClean="0">
                <a:solidFill>
                  <a:srgbClr val="333333"/>
                </a:solidFill>
                <a:latin typeface="+mj-lt"/>
                <a:ea typeface="Arial"/>
                <a:cs typeface="Arial"/>
                <a:sym typeface="Arial"/>
              </a:rPr>
              <a:t>Contribute </a:t>
            </a:r>
            <a:r>
              <a:rPr lang="en-US" sz="2800" b="0" i="0" u="none" strike="noStrike" cap="none" dirty="0">
                <a:solidFill>
                  <a:srgbClr val="333333"/>
                </a:solidFill>
                <a:latin typeface="+mj-lt"/>
                <a:ea typeface="Arial"/>
                <a:cs typeface="Arial"/>
                <a:sym typeface="Arial"/>
              </a:rPr>
              <a:t>meaningfully to debates in Parliament and Parliamentary Committees.</a:t>
            </a:r>
            <a:endParaRPr dirty="0">
              <a:latin typeface="+mj-lt"/>
            </a:endParaRPr>
          </a:p>
          <a:p>
            <a:pPr marL="342900" marR="0" lvl="0" indent="-342900" algn="just" rtl="0">
              <a:lnSpc>
                <a:spcPct val="100000"/>
              </a:lnSpc>
              <a:spcBef>
                <a:spcPts val="0"/>
              </a:spcBef>
              <a:spcAft>
                <a:spcPts val="0"/>
              </a:spcAft>
              <a:buClr>
                <a:schemeClr val="accent1"/>
              </a:buClr>
              <a:buSzPts val="2800"/>
              <a:buNone/>
            </a:pPr>
            <a:endParaRPr lang="en-US" sz="2800" dirty="0">
              <a:solidFill>
                <a:srgbClr val="333333"/>
              </a:solidFill>
              <a:latin typeface="+mj-lt"/>
              <a:ea typeface="Arial"/>
              <a:cs typeface="Arial"/>
              <a:sym typeface="Arial"/>
            </a:endParaRPr>
          </a:p>
          <a:p>
            <a:pPr marL="342900" marR="0" lvl="0" indent="-342900" algn="just" rtl="0">
              <a:lnSpc>
                <a:spcPct val="100000"/>
              </a:lnSpc>
              <a:spcBef>
                <a:spcPts val="0"/>
              </a:spcBef>
              <a:spcAft>
                <a:spcPts val="0"/>
              </a:spcAft>
              <a:buClr>
                <a:schemeClr val="accent1"/>
              </a:buClr>
              <a:buSzPts val="2800"/>
              <a:buNone/>
            </a:pPr>
            <a:r>
              <a:rPr lang="en-US" sz="2800" b="0" i="0" u="none" strike="noStrike" cap="none" dirty="0" smtClean="0">
                <a:solidFill>
                  <a:srgbClr val="333333"/>
                </a:solidFill>
                <a:latin typeface="+mj-lt"/>
                <a:ea typeface="Arial"/>
                <a:cs typeface="Arial"/>
                <a:sym typeface="Arial"/>
              </a:rPr>
              <a:t>Actively </a:t>
            </a:r>
            <a:r>
              <a:rPr lang="en-US" sz="2800" b="0" i="0" u="none" strike="noStrike" cap="none" dirty="0">
                <a:solidFill>
                  <a:srgbClr val="333333"/>
                </a:solidFill>
                <a:latin typeface="+mj-lt"/>
                <a:ea typeface="Arial"/>
                <a:cs typeface="Arial"/>
                <a:sym typeface="Arial"/>
              </a:rPr>
              <a:t>participate in the work of Parliamentary Committees when assigned.</a:t>
            </a:r>
            <a:endParaRPr dirty="0">
              <a:latin typeface="+mj-lt"/>
            </a:endParaRPr>
          </a:p>
        </p:txBody>
      </p:sp>
      <p:pic>
        <p:nvPicPr>
          <p:cNvPr id="5" name="image01.png" descr="OFFICIAL-LOGO.png">
            <a:extLst>
              <a:ext uri="{FF2B5EF4-FFF2-40B4-BE49-F238E27FC236}">
                <a16:creationId xmlns:a16="http://schemas.microsoft.com/office/drawing/2014/main" xmlns="" id="{721045DB-C0A3-4CEA-9722-2DEA620AC98B}"/>
              </a:ext>
            </a:extLst>
          </p:cNvPr>
          <p:cNvPicPr/>
          <p:nvPr/>
        </p:nvPicPr>
        <p:blipFill>
          <a:blip r:embed="rId3"/>
          <a:srcRect/>
          <a:stretch>
            <a:fillRect/>
          </a:stretch>
        </p:blipFill>
        <p:spPr>
          <a:xfrm>
            <a:off x="10416480" y="5803276"/>
            <a:ext cx="1512167" cy="1086985"/>
          </a:xfrm>
          <a:prstGeom prst="rect">
            <a:avLst/>
          </a:prstGeom>
          <a:ln/>
        </p:spPr>
      </p:pic>
      <p:pic>
        <p:nvPicPr>
          <p:cNvPr id="6" name="Picture 5">
            <a:extLst>
              <a:ext uri="{FF2B5EF4-FFF2-40B4-BE49-F238E27FC236}">
                <a16:creationId xmlns:a16="http://schemas.microsoft.com/office/drawing/2014/main" xmlns="" id="{7CC06AB4-DDD0-4928-B488-838E2C00FB92}"/>
              </a:ext>
            </a:extLst>
          </p:cNvPr>
          <p:cNvPicPr>
            <a:picLocks noChangeAspect="1"/>
          </p:cNvPicPr>
          <p:nvPr/>
        </p:nvPicPr>
        <p:blipFill>
          <a:blip r:embed="rId4"/>
          <a:stretch>
            <a:fillRect/>
          </a:stretch>
        </p:blipFill>
        <p:spPr>
          <a:xfrm>
            <a:off x="32954" y="6432924"/>
            <a:ext cx="1957469" cy="422877"/>
          </a:xfrm>
          <a:prstGeom prst="rect">
            <a:avLst/>
          </a:prstGeom>
        </p:spPr>
      </p:pic>
    </p:spTree>
  </p:cSld>
  <p:clrMapOvr>
    <a:masterClrMapping/>
  </p:clrMapOvr>
  <p:transition xmlns:p14="http://schemas.microsoft.com/office/powerpoint/2010/mai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8" name="Shape 128"/>
          <p:cNvSpPr txBox="1">
            <a:spLocks noGrp="1"/>
          </p:cNvSpPr>
          <p:nvPr>
            <p:ph type="title"/>
          </p:nvPr>
        </p:nvSpPr>
        <p:spPr>
          <a:xfrm>
            <a:off x="666712" y="714356"/>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endParaRPr/>
          </a:p>
        </p:txBody>
      </p:sp>
      <p:sp>
        <p:nvSpPr>
          <p:cNvPr id="127" name="Shape 127"/>
          <p:cNvSpPr txBox="1">
            <a:spLocks noGrp="1"/>
          </p:cNvSpPr>
          <p:nvPr>
            <p:ph idx="1"/>
          </p:nvPr>
        </p:nvSpPr>
        <p:spPr>
          <a:xfrm>
            <a:off x="595277" y="2214558"/>
            <a:ext cx="10160001" cy="522026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800"/>
              <a:buNone/>
            </a:pPr>
            <a:r>
              <a:rPr lang="en-US" sz="2800" b="1" i="0" u="none" strike="noStrike" cap="none" dirty="0">
                <a:solidFill>
                  <a:srgbClr val="333333"/>
                </a:solidFill>
                <a:latin typeface="+mj-lt"/>
                <a:ea typeface="Arial"/>
                <a:cs typeface="Arial"/>
                <a:sym typeface="Arial"/>
              </a:rPr>
              <a:t>RESPONSIBILITIES OF MP AS LEGISLATOR</a:t>
            </a:r>
            <a:endParaRPr dirty="0">
              <a:latin typeface="+mj-lt"/>
            </a:endParaRPr>
          </a:p>
          <a:p>
            <a:pPr marL="342900" marR="0" lvl="0" indent="-342900" algn="just" rtl="0">
              <a:lnSpc>
                <a:spcPct val="100000"/>
              </a:lnSpc>
              <a:spcBef>
                <a:spcPts val="0"/>
              </a:spcBef>
              <a:spcAft>
                <a:spcPts val="0"/>
              </a:spcAft>
              <a:buClr>
                <a:schemeClr val="accent1"/>
              </a:buClr>
              <a:buSzPts val="2800"/>
              <a:buNone/>
            </a:pPr>
            <a:r>
              <a:rPr lang="en-US" sz="2800" b="0" i="0" u="none" strike="noStrike" cap="none" dirty="0">
                <a:solidFill>
                  <a:srgbClr val="333333"/>
                </a:solidFill>
                <a:latin typeface="+mj-lt"/>
                <a:ea typeface="Arial"/>
                <a:cs typeface="Arial"/>
                <a:sym typeface="Arial"/>
              </a:rPr>
              <a:t>Consult regularly with Constituents so as to better represent their views in Parliamentary debates and decision-making.</a:t>
            </a:r>
            <a:endParaRPr dirty="0">
              <a:latin typeface="+mj-lt"/>
            </a:endParaRPr>
          </a:p>
          <a:p>
            <a:pPr marL="342900" marR="0" lvl="0" indent="-342900" algn="just" rtl="0">
              <a:lnSpc>
                <a:spcPct val="100000"/>
              </a:lnSpc>
              <a:spcBef>
                <a:spcPts val="0"/>
              </a:spcBef>
              <a:spcAft>
                <a:spcPts val="0"/>
              </a:spcAft>
              <a:buClr>
                <a:schemeClr val="accent1"/>
              </a:buClr>
              <a:buSzPts val="4400"/>
              <a:buFont typeface="Calibri"/>
              <a:buNone/>
            </a:pPr>
            <a:endParaRPr sz="4400" b="0" i="0" u="none" strike="noStrike" cap="none" dirty="0">
              <a:solidFill>
                <a:schemeClr val="dk1"/>
              </a:solidFill>
              <a:latin typeface="+mj-lt"/>
              <a:ea typeface="Times New Roman"/>
              <a:cs typeface="Times New Roman"/>
              <a:sym typeface="Times New Roman"/>
            </a:endParaRPr>
          </a:p>
          <a:p>
            <a:pPr marL="342900" marR="0" lvl="0" indent="-342900" algn="just" rtl="0">
              <a:lnSpc>
                <a:spcPct val="100000"/>
              </a:lnSpc>
              <a:spcBef>
                <a:spcPts val="0"/>
              </a:spcBef>
              <a:spcAft>
                <a:spcPts val="0"/>
              </a:spcAft>
              <a:buClr>
                <a:schemeClr val="accent1"/>
              </a:buClr>
              <a:buSzPts val="2800"/>
              <a:buNone/>
            </a:pPr>
            <a:r>
              <a:rPr lang="en-US" sz="2800" b="0" i="0" u="none" strike="noStrike" cap="none" dirty="0">
                <a:solidFill>
                  <a:srgbClr val="333333"/>
                </a:solidFill>
                <a:latin typeface="+mj-lt"/>
                <a:ea typeface="Arial"/>
                <a:cs typeface="Arial"/>
                <a:sym typeface="Arial"/>
              </a:rPr>
              <a:t>Keep Constituents informed about decisions on laws and policies and the implications of those decisions for Constituents.</a:t>
            </a:r>
            <a:endParaRPr dirty="0">
              <a:latin typeface="+mj-lt"/>
            </a:endParaRPr>
          </a:p>
        </p:txBody>
      </p:sp>
      <p:pic>
        <p:nvPicPr>
          <p:cNvPr id="5" name="image01.png" descr="OFFICIAL-LOGO.png">
            <a:extLst>
              <a:ext uri="{FF2B5EF4-FFF2-40B4-BE49-F238E27FC236}">
                <a16:creationId xmlns:a16="http://schemas.microsoft.com/office/drawing/2014/main" xmlns="" id="{ADBB1836-B8EC-4E23-8959-940CC19E9960}"/>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81A54419-3F36-40FF-A97F-11F096793A61}"/>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Shape 134"/>
          <p:cNvSpPr txBox="1">
            <a:spLocks noGrp="1"/>
          </p:cNvSpPr>
          <p:nvPr>
            <p:ph type="title"/>
          </p:nvPr>
        </p:nvSpPr>
        <p:spPr>
          <a:xfrm>
            <a:off x="595275" y="928670"/>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endParaRPr/>
          </a:p>
        </p:txBody>
      </p:sp>
      <p:sp>
        <p:nvSpPr>
          <p:cNvPr id="133" name="Shape 133"/>
          <p:cNvSpPr txBox="1">
            <a:spLocks noGrp="1"/>
          </p:cNvSpPr>
          <p:nvPr>
            <p:ph idx="1"/>
          </p:nvPr>
        </p:nvSpPr>
        <p:spPr>
          <a:xfrm>
            <a:off x="523836" y="2285996"/>
            <a:ext cx="10540621" cy="522026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400"/>
              <a:buNone/>
            </a:pPr>
            <a:r>
              <a:rPr lang="en-US" sz="2400" b="1" i="0" u="none" strike="noStrike" cap="none" dirty="0">
                <a:solidFill>
                  <a:srgbClr val="333333"/>
                </a:solidFill>
                <a:latin typeface="+mj-lt"/>
                <a:ea typeface="Arial"/>
                <a:cs typeface="Arial"/>
                <a:sym typeface="Arial"/>
              </a:rPr>
              <a:t>RESPONSIBILITIES OF MP AS REPRESENTATIVE</a:t>
            </a:r>
            <a:endParaRPr dirty="0">
              <a:latin typeface="+mj-lt"/>
            </a:endParaRPr>
          </a:p>
          <a:p>
            <a:pPr marL="342900" marR="0" lvl="0" indent="-342900" algn="just" rtl="0">
              <a:lnSpc>
                <a:spcPct val="115000"/>
              </a:lnSpc>
              <a:spcBef>
                <a:spcPts val="0"/>
              </a:spcBef>
              <a:spcAft>
                <a:spcPts val="0"/>
              </a:spcAft>
              <a:buClr>
                <a:schemeClr val="accent1"/>
              </a:buClr>
              <a:buSzPts val="2400"/>
              <a:buNone/>
            </a:pPr>
            <a:r>
              <a:rPr lang="en-US" sz="2400" b="0" i="0" u="none" strike="noStrike" cap="none" dirty="0">
                <a:solidFill>
                  <a:srgbClr val="333333"/>
                </a:solidFill>
                <a:latin typeface="+mj-lt"/>
                <a:ea typeface="Arial"/>
                <a:cs typeface="Arial"/>
                <a:sym typeface="Arial"/>
              </a:rPr>
              <a:t>Maintain regular office hours at a venue that is easily accessible to Constituents and/or interact with Constituents in their communities at regular intervals</a:t>
            </a:r>
            <a:endParaRPr dirty="0">
              <a:latin typeface="+mj-lt"/>
            </a:endParaRPr>
          </a:p>
          <a:p>
            <a:pPr marL="342900" marR="0" lvl="0" indent="-342900" algn="just" rtl="0">
              <a:lnSpc>
                <a:spcPct val="115000"/>
              </a:lnSpc>
              <a:spcBef>
                <a:spcPts val="0"/>
              </a:spcBef>
              <a:spcAft>
                <a:spcPts val="0"/>
              </a:spcAft>
              <a:buClr>
                <a:schemeClr val="accent1"/>
              </a:buClr>
              <a:buSzPts val="2400"/>
              <a:buFont typeface="Calibri"/>
              <a:buNone/>
            </a:pPr>
            <a:endParaRPr sz="2400" b="0" i="0" u="none" strike="noStrike" cap="none" dirty="0">
              <a:solidFill>
                <a:srgbClr val="333333"/>
              </a:solidFill>
              <a:latin typeface="+mj-lt"/>
              <a:ea typeface="Arial"/>
              <a:cs typeface="Arial"/>
              <a:sym typeface="Arial"/>
            </a:endParaRPr>
          </a:p>
          <a:p>
            <a:pPr marL="342900" marR="0" lvl="0" indent="-342900" algn="just" rtl="0">
              <a:lnSpc>
                <a:spcPct val="115000"/>
              </a:lnSpc>
              <a:spcBef>
                <a:spcPts val="0"/>
              </a:spcBef>
              <a:spcAft>
                <a:spcPts val="0"/>
              </a:spcAft>
              <a:buClr>
                <a:schemeClr val="accent1"/>
              </a:buClr>
              <a:buSzPts val="2400"/>
              <a:buNone/>
            </a:pPr>
            <a:r>
              <a:rPr lang="en-US" sz="2400" b="0" i="0" u="none" strike="noStrike" cap="none" dirty="0">
                <a:solidFill>
                  <a:srgbClr val="333333"/>
                </a:solidFill>
                <a:latin typeface="+mj-lt"/>
                <a:ea typeface="Arial"/>
                <a:cs typeface="Arial"/>
                <a:sym typeface="Arial"/>
              </a:rPr>
              <a:t>Meet regularly with Constituents to listen to, understand and discuss their positions on community and national issues including, but not limited to, identifying local and national priority issues and strategies to address them. </a:t>
            </a:r>
            <a:endParaRPr dirty="0">
              <a:latin typeface="+mj-lt"/>
            </a:endParaRPr>
          </a:p>
        </p:txBody>
      </p:sp>
      <p:pic>
        <p:nvPicPr>
          <p:cNvPr id="5" name="image01.png" descr="OFFICIAL-LOGO.png">
            <a:extLst>
              <a:ext uri="{FF2B5EF4-FFF2-40B4-BE49-F238E27FC236}">
                <a16:creationId xmlns:a16="http://schemas.microsoft.com/office/drawing/2014/main" xmlns="" id="{2AA24FEC-D69F-4C9F-BFD6-2AFC9F3CB49F}"/>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81634036-9D79-4FF0-80B7-0F2A0D16975F}"/>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Shape 140"/>
          <p:cNvSpPr txBox="1">
            <a:spLocks noGrp="1"/>
          </p:cNvSpPr>
          <p:nvPr>
            <p:ph type="title"/>
          </p:nvPr>
        </p:nvSpPr>
        <p:spPr>
          <a:xfrm>
            <a:off x="595275" y="857232"/>
            <a:ext cx="109728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4600"/>
              <a:buFont typeface="Calibri"/>
              <a:buNone/>
            </a:pPr>
            <a:r>
              <a:rPr lang="en-US" sz="4600" b="0" i="0" u="none" strike="noStrike" cap="none" dirty="0">
                <a:solidFill>
                  <a:schemeClr val="dk2"/>
                </a:solidFill>
                <a:latin typeface="Calibri"/>
                <a:ea typeface="Calibri"/>
                <a:cs typeface="Calibri"/>
                <a:sym typeface="Calibri"/>
              </a:rPr>
              <a:t>Roles, Responsibilities &amp; Expectations of Elected Officials </a:t>
            </a:r>
            <a:endParaRPr/>
          </a:p>
        </p:txBody>
      </p:sp>
      <p:sp>
        <p:nvSpPr>
          <p:cNvPr id="139" name="Shape 139"/>
          <p:cNvSpPr txBox="1">
            <a:spLocks noGrp="1"/>
          </p:cNvSpPr>
          <p:nvPr>
            <p:ph idx="1"/>
          </p:nvPr>
        </p:nvSpPr>
        <p:spPr>
          <a:xfrm>
            <a:off x="595276" y="2357434"/>
            <a:ext cx="10540621" cy="522026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accent1"/>
              </a:buClr>
              <a:buSzPts val="2400"/>
              <a:buNone/>
            </a:pPr>
            <a:r>
              <a:rPr lang="en-US" sz="3600" b="1" i="0" u="none" strike="noStrike" cap="none" dirty="0">
                <a:solidFill>
                  <a:srgbClr val="333333"/>
                </a:solidFill>
                <a:latin typeface="+mj-lt"/>
                <a:ea typeface="Arial"/>
                <a:cs typeface="Arial"/>
                <a:sym typeface="Arial"/>
              </a:rPr>
              <a:t>RESPONSIBILITIES OF MP AS REPRESENTATIVE</a:t>
            </a:r>
            <a:endParaRPr sz="3600" dirty="0">
              <a:latin typeface="+mj-lt"/>
            </a:endParaRPr>
          </a:p>
          <a:p>
            <a:pPr marL="342900" marR="0" lvl="0" indent="-342900" algn="just" rtl="0">
              <a:lnSpc>
                <a:spcPct val="100000"/>
              </a:lnSpc>
              <a:spcBef>
                <a:spcPts val="0"/>
              </a:spcBef>
              <a:spcAft>
                <a:spcPts val="0"/>
              </a:spcAft>
              <a:buClr>
                <a:schemeClr val="accent1"/>
              </a:buClr>
              <a:buSzPts val="2400"/>
              <a:buNone/>
            </a:pPr>
            <a:r>
              <a:rPr lang="en-US" sz="3200" b="0" i="0" u="none" strike="noStrike" cap="none" dirty="0">
                <a:solidFill>
                  <a:srgbClr val="333333"/>
                </a:solidFill>
                <a:latin typeface="+mj-lt"/>
                <a:ea typeface="Arial"/>
                <a:cs typeface="Arial"/>
                <a:sym typeface="Arial"/>
              </a:rPr>
              <a:t>Consult with and </a:t>
            </a:r>
            <a:r>
              <a:rPr lang="en-US" sz="3200" b="0" i="0" u="none" strike="noStrike" cap="none" dirty="0">
                <a:solidFill>
                  <a:schemeClr val="dk1"/>
                </a:solidFill>
                <a:latin typeface="+mj-lt"/>
                <a:ea typeface="Arial"/>
                <a:cs typeface="Arial"/>
                <a:sym typeface="Arial"/>
              </a:rPr>
              <a:t>engage in discussion with a wide cross section of </a:t>
            </a:r>
            <a:r>
              <a:rPr lang="en-US" sz="3200" dirty="0">
                <a:solidFill>
                  <a:srgbClr val="333333"/>
                </a:solidFill>
                <a:latin typeface="+mj-lt"/>
                <a:ea typeface="Arial"/>
                <a:cs typeface="Arial"/>
                <a:sym typeface="Arial"/>
              </a:rPr>
              <a:t>c</a:t>
            </a:r>
            <a:r>
              <a:rPr lang="en-US" sz="3200" b="0" i="0" u="none" strike="noStrike" cap="none" dirty="0">
                <a:solidFill>
                  <a:srgbClr val="333333"/>
                </a:solidFill>
                <a:latin typeface="+mj-lt"/>
                <a:ea typeface="Arial"/>
                <a:cs typeface="Arial"/>
                <a:sym typeface="Arial"/>
              </a:rPr>
              <a:t>onstituents</a:t>
            </a:r>
            <a:r>
              <a:rPr lang="en-US" sz="3200" b="0" i="0" u="none" strike="noStrike" cap="none" dirty="0">
                <a:solidFill>
                  <a:schemeClr val="dk1"/>
                </a:solidFill>
                <a:latin typeface="+mj-lt"/>
                <a:ea typeface="Arial"/>
                <a:cs typeface="Arial"/>
                <a:sym typeface="Arial"/>
              </a:rPr>
              <a:t> on:</a:t>
            </a:r>
            <a:endParaRPr sz="3200" dirty="0">
              <a:latin typeface="+mj-lt"/>
            </a:endParaRPr>
          </a:p>
          <a:p>
            <a:pPr marL="742950" marR="0" lvl="1" indent="-285750" algn="just" rtl="0">
              <a:lnSpc>
                <a:spcPct val="100000"/>
              </a:lnSpc>
              <a:spcBef>
                <a:spcPts val="0"/>
              </a:spcBef>
              <a:spcAft>
                <a:spcPts val="0"/>
              </a:spcAft>
              <a:buClr>
                <a:schemeClr val="accent2"/>
              </a:buClr>
              <a:buSzPts val="2000"/>
              <a:buFont typeface="Calibri"/>
              <a:buAutoNum type="alphaLcPeriod"/>
            </a:pPr>
            <a:r>
              <a:rPr lang="en-US" sz="3200" b="0" i="0" u="none" strike="noStrike" cap="none" dirty="0">
                <a:solidFill>
                  <a:schemeClr val="dk1"/>
                </a:solidFill>
                <a:latin typeface="+mj-lt"/>
                <a:ea typeface="Arial"/>
                <a:cs typeface="Arial"/>
                <a:sym typeface="Arial"/>
              </a:rPr>
              <a:t>how the Constituency Development Fund is spent; and</a:t>
            </a:r>
            <a:endParaRPr sz="3200" dirty="0">
              <a:latin typeface="+mj-lt"/>
            </a:endParaRPr>
          </a:p>
          <a:p>
            <a:pPr marL="742950" marR="0" lvl="1" indent="-285750" algn="just" rtl="0">
              <a:lnSpc>
                <a:spcPct val="100000"/>
              </a:lnSpc>
              <a:spcBef>
                <a:spcPts val="0"/>
              </a:spcBef>
              <a:spcAft>
                <a:spcPts val="0"/>
              </a:spcAft>
              <a:buClr>
                <a:schemeClr val="accent2"/>
              </a:buClr>
              <a:buSzPts val="2000"/>
              <a:buFont typeface="Calibri"/>
              <a:buAutoNum type="alphaLcPeriod"/>
            </a:pPr>
            <a:r>
              <a:rPr lang="en-US" sz="3200" b="0" i="0" u="none" strike="noStrike" cap="none" dirty="0">
                <a:solidFill>
                  <a:schemeClr val="dk1"/>
                </a:solidFill>
                <a:latin typeface="+mj-lt"/>
                <a:ea typeface="Arial"/>
                <a:cs typeface="Arial"/>
                <a:sym typeface="Arial"/>
              </a:rPr>
              <a:t>all </a:t>
            </a:r>
            <a:r>
              <a:rPr lang="en-US" sz="3200" b="0" i="0" u="none" strike="noStrike" cap="none" dirty="0">
                <a:solidFill>
                  <a:srgbClr val="333333"/>
                </a:solidFill>
                <a:latin typeface="+mj-lt"/>
                <a:ea typeface="Arial"/>
                <a:cs typeface="Arial"/>
                <a:sym typeface="Arial"/>
              </a:rPr>
              <a:t>Constituency Development Plans and all other related development plans/</a:t>
            </a:r>
            <a:r>
              <a:rPr lang="en-US" sz="3200" b="0" i="0" u="none" strike="noStrike" cap="none" dirty="0" err="1">
                <a:solidFill>
                  <a:srgbClr val="333333"/>
                </a:solidFill>
                <a:latin typeface="+mj-lt"/>
                <a:ea typeface="Arial"/>
                <a:cs typeface="Arial"/>
                <a:sym typeface="Arial"/>
              </a:rPr>
              <a:t>programmes</a:t>
            </a:r>
            <a:r>
              <a:rPr lang="en-US" sz="3200" b="0" i="0" u="none" strike="noStrike" cap="none" dirty="0">
                <a:solidFill>
                  <a:srgbClr val="333333"/>
                </a:solidFill>
                <a:latin typeface="+mj-lt"/>
                <a:ea typeface="Arial"/>
                <a:cs typeface="Arial"/>
                <a:sym typeface="Arial"/>
              </a:rPr>
              <a:t> that will directly affect the lives of Constituents.</a:t>
            </a:r>
            <a:endParaRPr sz="3200" dirty="0">
              <a:latin typeface="+mj-lt"/>
            </a:endParaRPr>
          </a:p>
        </p:txBody>
      </p:sp>
      <p:pic>
        <p:nvPicPr>
          <p:cNvPr id="5" name="image01.png" descr="OFFICIAL-LOGO.png">
            <a:extLst>
              <a:ext uri="{FF2B5EF4-FFF2-40B4-BE49-F238E27FC236}">
                <a16:creationId xmlns:a16="http://schemas.microsoft.com/office/drawing/2014/main" xmlns="" id="{74AE3206-F2CA-496F-A038-07631A154170}"/>
              </a:ext>
            </a:extLst>
          </p:cNvPr>
          <p:cNvPicPr/>
          <p:nvPr/>
        </p:nvPicPr>
        <p:blipFill>
          <a:blip r:embed="rId3"/>
          <a:srcRect/>
          <a:stretch>
            <a:fillRect/>
          </a:stretch>
        </p:blipFill>
        <p:spPr>
          <a:xfrm>
            <a:off x="10396510" y="5712274"/>
            <a:ext cx="1512167" cy="1086985"/>
          </a:xfrm>
          <a:prstGeom prst="rect">
            <a:avLst/>
          </a:prstGeom>
          <a:ln/>
        </p:spPr>
      </p:pic>
      <p:pic>
        <p:nvPicPr>
          <p:cNvPr id="6" name="Picture 5">
            <a:extLst>
              <a:ext uri="{FF2B5EF4-FFF2-40B4-BE49-F238E27FC236}">
                <a16:creationId xmlns:a16="http://schemas.microsoft.com/office/drawing/2014/main" xmlns="" id="{D4C68979-5566-449E-8010-0FDC2F80E373}"/>
              </a:ext>
            </a:extLst>
          </p:cNvPr>
          <p:cNvPicPr>
            <a:picLocks noChangeAspect="1"/>
          </p:cNvPicPr>
          <p:nvPr/>
        </p:nvPicPr>
        <p:blipFill>
          <a:blip r:embed="rId4"/>
          <a:stretch>
            <a:fillRect/>
          </a:stretch>
        </p:blipFill>
        <p:spPr>
          <a:xfrm>
            <a:off x="260678" y="6125083"/>
            <a:ext cx="1957469" cy="422877"/>
          </a:xfrm>
          <a:prstGeom prst="rect">
            <a:avLst/>
          </a:prstGeom>
        </p:spPr>
      </p:pic>
    </p:spTree>
  </p:cSld>
  <p:clrMapOvr>
    <a:masterClrMapping/>
  </p:clrMapOvr>
  <p:transition xmlns:p14="http://schemas.microsoft.com/office/powerpoint/2010/mai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847</TotalTime>
  <Words>1025</Words>
  <Application>Microsoft Macintosh PowerPoint</Application>
  <PresentationFormat>Custom</PresentationFormat>
  <Paragraphs>151</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 Black</vt:lpstr>
      <vt:lpstr>Wingdings 2</vt:lpstr>
      <vt:lpstr>Source Sans Pro</vt:lpstr>
      <vt:lpstr>Constantia</vt:lpstr>
      <vt:lpstr>Rockwell Extra Bold</vt:lpstr>
      <vt:lpstr>Calibri</vt:lpstr>
      <vt:lpstr>Flow</vt:lpstr>
      <vt:lpstr>Government and Governance</vt:lpstr>
      <vt:lpstr>What is Government?</vt:lpstr>
      <vt:lpstr>PowerPoint Presentation</vt:lpstr>
      <vt:lpstr>What is Governance?</vt:lpstr>
      <vt:lpstr>Characteristics of Good Governance</vt:lpstr>
      <vt:lpstr>Roles, Responsibilities &amp; Expectations of Elected Officials </vt:lpstr>
      <vt:lpstr>Roles, Responsibilities &amp; Expectations of Elected Officials </vt:lpstr>
      <vt:lpstr>Roles, Responsibilities &amp; Expectations of Elected Officials </vt:lpstr>
      <vt:lpstr>Roles, Responsibilities &amp; Expectations of Elected Officials </vt:lpstr>
      <vt:lpstr>Roles, Responsibilities &amp; Expectations of Elected Officials </vt:lpstr>
      <vt:lpstr> RESPONSIBILITIES OF COUNCILLOR </vt:lpstr>
      <vt:lpstr>RESPONSIBILITIES OF COUNCILLOR </vt:lpstr>
      <vt:lpstr>Roles, Responsibilities &amp; Expectations of Elected Officials </vt:lpstr>
      <vt:lpstr>Roles, Responsibilities &amp; Expectations of Elected Officials  </vt:lpstr>
      <vt:lpstr>Our Role in Governance &amp; Government</vt:lpstr>
      <vt:lpstr>Our Role in Governance &amp; Government</vt:lpstr>
      <vt:lpstr>Our Role in Governance &amp; Government</vt:lpstr>
      <vt:lpstr>Our Role in Governance &amp; Government</vt:lpstr>
      <vt:lpstr>Our Role in Governance &amp; Government</vt:lpstr>
      <vt:lpstr>Our Role in Governance &amp; Government</vt:lpstr>
      <vt:lpstr>Our Role in Governance &amp; Government</vt:lpstr>
      <vt:lpstr>GROUP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and Governance</dc:title>
  <dc:creator>TalkUpYout</dc:creator>
  <cp:lastModifiedBy>Emprezz mullings</cp:lastModifiedBy>
  <cp:revision>13</cp:revision>
  <dcterms:modified xsi:type="dcterms:W3CDTF">2018-03-04T16:50:40Z</dcterms:modified>
</cp:coreProperties>
</file>